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15" r:id="rId54"/>
    <p:sldId id="309" r:id="rId55"/>
    <p:sldId id="310" r:id="rId56"/>
    <p:sldId id="311" r:id="rId57"/>
    <p:sldId id="312" r:id="rId58"/>
    <p:sldId id="313" r:id="rId59"/>
    <p:sldId id="316" r:id="rId60"/>
    <p:sldId id="314" r:id="rId61"/>
    <p:sldId id="322" r:id="rId62"/>
    <p:sldId id="323" r:id="rId63"/>
    <p:sldId id="324" r:id="rId64"/>
    <p:sldId id="328" r:id="rId65"/>
    <p:sldId id="325" r:id="rId66"/>
    <p:sldId id="326" r:id="rId67"/>
    <p:sldId id="329" r:id="rId68"/>
    <p:sldId id="331" r:id="rId69"/>
    <p:sldId id="330" r:id="rId70"/>
    <p:sldId id="333" r:id="rId71"/>
    <p:sldId id="317" r:id="rId72"/>
    <p:sldId id="318" r:id="rId73"/>
    <p:sldId id="319" r:id="rId74"/>
    <p:sldId id="320" r:id="rId75"/>
    <p:sldId id="321" r:id="rId76"/>
    <p:sldId id="302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5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09CB9F-4CFA-4893-9B60-3CEAE46B5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79610B4-A1F6-47BE-A265-4AD2C1CD0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0C7551-B8F7-4112-A14E-36FE698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145EC4-A904-4587-ABF6-E128B8C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313691-AFF4-42F6-9A20-51F669E3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269AF2-B8D0-46E3-AEF2-ED04E9BD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180975F-85A7-43C2-B16E-611FBF99D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9B8525-932C-4874-9998-437E59DB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319FE2-0C28-44E5-85C3-97CBEFCC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F4C4BA-34F7-474A-AFC5-54C79B13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521F2D1-483D-4EA5-BDA6-9944E0A20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A19DCC3-EA90-4E38-A59E-1538500D7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A7C748C-EAB3-471D-A400-CC0E309F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15EBFE-BBB8-46CE-AB14-8D7242EC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2F70E4-6168-4F9E-8245-25D6FEB0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9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E50DE7-2E3E-45FB-B67D-6E5DA1A2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C49181-29BC-44FF-9122-A76AD2B36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CCC37D-2A46-4DFF-8B2B-806E2B4D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A9AA725-EBF2-463A-8327-E62681D1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24F77B4-5623-4C68-931E-49728C3F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9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2F9005-BE3C-4588-8647-F619BA6C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665859-65A4-44C4-8590-521AF10F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325DF5-FD0C-49C3-80B1-70936E5B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DEFCF95-C601-4C0D-B26A-73402520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3F221F-EC5C-4D54-91EA-2518EBE1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7F9FF4-5255-4545-9A60-442C2960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B44468-8D48-4438-8B9C-ECD5605AC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8BCCC27-3F1B-4695-B888-1A405A6C6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AE85F0E-FD2F-40B1-A966-F9A85CBF2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3A07139-2DF7-4866-AB4A-735EB0782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D803B53-FB78-4429-8080-D546935F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4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50337E-F9A7-43A8-9B84-39184FF5B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8182F61-F74A-4ACB-A7BD-04CCF894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24C4A68-B69D-452D-8125-03D7107C7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C8C786C-38EA-44DF-B51E-BEB93ED15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CBDE417-3AA4-4697-92B4-A1FAB2406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C27D67C-5AE0-4CB7-B19F-29AD1AFD2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D55F3AD-3964-41D5-9494-1C53E500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03B4525-E766-43C8-8BC0-D48D5F36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7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DF7430-35FF-4A25-93A9-A65614C3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8C0DCF6-E699-41A9-ABFC-44AF94F2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FF5E237-C462-40FA-94E7-470EE941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A137DB-6E9E-4572-9FC8-EA945CBC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8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0C14691-5590-40AC-B713-5BA73794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A319C73-FA53-491D-B9DC-02DECD66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508432-1058-4302-A274-6AA23EB3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16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457F0A-AEB0-40AC-B73E-8096AE04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D5D1D4-7736-4172-8C28-39A04D0DE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7C8D7D5-5C35-4BEA-B1FF-BD3D69EF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8F95A2C-7141-406B-9F59-E10FDACE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8566CDC-9E3C-4E67-ADEE-5403CCE7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A09D46-3128-442A-BFED-B8857A0B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0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72C213-B57E-4FBC-A30D-DA0BD589A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C917684-502F-4D32-A66A-534B6F11F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BCD8740-9899-4C77-85B1-6624CE1AD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7EB6A28-496F-4743-B4C9-FF0E9F46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89BD9FE-E2BA-476D-9DF4-BD33A95E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B09DFC9-6106-48E6-A72A-B228FCF3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1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4BB324B-8C53-4179-AF52-6B3179BE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60B9ED2-CC13-4926-AAAA-11D2BCBF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923E59-CAEC-407A-9762-095FD9009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6EE6-3A9D-4CD1-A260-E525D3B0A9F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DEAB83-14DD-499D-A83D-D328CC29F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7BDA1F-4895-477A-97EB-B59FB1C54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8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D0400D-C2C9-4F4F-A3AF-FAC55BAB9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Rukovanje pravilima u poslovnim web aplikacijama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3263480-585D-4E04-874F-6724A45DE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Diplomski rad</a:t>
            </a:r>
          </a:p>
          <a:p>
            <a:r>
              <a:rPr lang="sr-Latn-RS" sz="3200" dirty="0"/>
              <a:t>Mile Miljanović</a:t>
            </a:r>
          </a:p>
          <a:p>
            <a:r>
              <a:rPr lang="sr-Latn-RS" sz="3200" dirty="0"/>
              <a:t>RA118/2012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923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B8C634-C208-410C-819D-DD130EBA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Pretraga prvi u dubinu i prvi u širinu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AE295B1-F9DB-4EC6-A238-293336A0D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68" y="1825625"/>
            <a:ext cx="9725464" cy="4351338"/>
          </a:xfrm>
        </p:spPr>
      </p:pic>
    </p:spTree>
    <p:extLst>
      <p:ext uri="{BB962C8B-B14F-4D97-AF65-F5344CB8AC3E}">
        <p14:creationId xmlns:p14="http://schemas.microsoft.com/office/powerpoint/2010/main" val="279829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B14B3D-46A7-4FF9-9454-C194CCAA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Ulančavanje unapred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CA5B910-B4A2-436A-BF15-FD5D40F93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87" y="2186781"/>
            <a:ext cx="7439025" cy="3629025"/>
          </a:xfrm>
        </p:spPr>
      </p:pic>
    </p:spTree>
    <p:extLst>
      <p:ext uri="{BB962C8B-B14F-4D97-AF65-F5344CB8AC3E}">
        <p14:creationId xmlns:p14="http://schemas.microsoft.com/office/powerpoint/2010/main" val="217651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1F25B-C283-43E8-93DC-B8393907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Ulančavanje unazad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6F2885A-682C-4926-88A7-2A2A8C6F0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1351722"/>
            <a:ext cx="8441636" cy="4797459"/>
          </a:xfrm>
        </p:spPr>
      </p:pic>
    </p:spTree>
    <p:extLst>
      <p:ext uri="{BB962C8B-B14F-4D97-AF65-F5344CB8AC3E}">
        <p14:creationId xmlns:p14="http://schemas.microsoft.com/office/powerpoint/2010/main" val="264200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2419B0-A0AC-4740-8C85-9A1ADB0D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Programski jezici bazirani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3B0C81-742A-403B-8F9F-55ECB41A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AWK</a:t>
            </a:r>
          </a:p>
          <a:p>
            <a:r>
              <a:rPr lang="sr-Latn-RS" dirty="0"/>
              <a:t>Clips</a:t>
            </a:r>
          </a:p>
          <a:p>
            <a:r>
              <a:rPr lang="sr-Latn-RS" dirty="0"/>
              <a:t>Constraint Handling Rules</a:t>
            </a:r>
          </a:p>
          <a:p>
            <a:r>
              <a:rPr lang="sr-Latn-RS" dirty="0"/>
              <a:t>Drools</a:t>
            </a:r>
          </a:p>
          <a:p>
            <a:r>
              <a:rPr lang="sr-Latn-RS" dirty="0"/>
              <a:t>GOAL Agent Programming Language</a:t>
            </a:r>
          </a:p>
          <a:p>
            <a:r>
              <a:rPr lang="sr-Latn-RS" dirty="0"/>
              <a:t>Jess</a:t>
            </a:r>
          </a:p>
          <a:p>
            <a:r>
              <a:rPr lang="sr-Latn-RS" dirty="0"/>
              <a:t>OPS5</a:t>
            </a:r>
          </a:p>
          <a:p>
            <a:r>
              <a:rPr lang="sr-Latn-RS" dirty="0"/>
              <a:t>Prolog</a:t>
            </a:r>
          </a:p>
          <a:p>
            <a:r>
              <a:rPr lang="sr-Latn-RS" dirty="0"/>
              <a:t>Mathematica</a:t>
            </a:r>
          </a:p>
          <a:p>
            <a:r>
              <a:rPr lang="sr-Latn-RS" dirty="0"/>
              <a:t>Wolfram</a:t>
            </a:r>
          </a:p>
          <a:p>
            <a:r>
              <a:rPr lang="sr-Latn-RS" dirty="0"/>
              <a:t>ToonTalk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23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A293AF-0B8B-4507-B882-12301748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Prednosti sistema baziranih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CBBDCF-71BF-4695-884F-8729CBC6F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Pravila</a:t>
            </a:r>
            <a:r>
              <a:rPr lang="en-US" dirty="0"/>
              <a:t> se </a:t>
            </a:r>
            <a:r>
              <a:rPr lang="en-US" dirty="0" err="1"/>
              <a:t>izražavaju</a:t>
            </a:r>
            <a:r>
              <a:rPr lang="en-US" dirty="0"/>
              <a:t> </a:t>
            </a:r>
            <a:r>
              <a:rPr lang="en-US" dirty="0" err="1"/>
              <a:t>deklarativno</a:t>
            </a:r>
            <a:r>
              <a:rPr lang="en-US" dirty="0"/>
              <a:t> – </a:t>
            </a:r>
            <a:r>
              <a:rPr lang="en-US" dirty="0" err="1"/>
              <a:t>omogućuju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da </a:t>
            </a:r>
            <a:r>
              <a:rPr lang="en-US" dirty="0" err="1"/>
              <a:t>kažemo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želimo</a:t>
            </a:r>
            <a:r>
              <a:rPr lang="en-US" dirty="0"/>
              <a:t> da se </a:t>
            </a:r>
            <a:r>
              <a:rPr lang="en-US" dirty="0" err="1"/>
              <a:t>uradi</a:t>
            </a:r>
            <a:r>
              <a:rPr lang="en-US" dirty="0"/>
              <a:t>, a ne </a:t>
            </a:r>
            <a:r>
              <a:rPr lang="en-US" dirty="0" err="1"/>
              <a:t>kako</a:t>
            </a:r>
            <a:r>
              <a:rPr lang="en-US" dirty="0"/>
              <a:t> da se </a:t>
            </a:r>
            <a:r>
              <a:rPr lang="en-US" dirty="0" err="1"/>
              <a:t>uradi</a:t>
            </a:r>
            <a:endParaRPr lang="sr-Latn-RS" dirty="0"/>
          </a:p>
          <a:p>
            <a:r>
              <a:rPr lang="pl-PL" dirty="0"/>
              <a:t>Razdvajanje poslovne logike od ostatka koda</a:t>
            </a:r>
          </a:p>
          <a:p>
            <a:r>
              <a:rPr lang="en-US" dirty="0" err="1"/>
              <a:t>Brzina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skalabilnost</a:t>
            </a:r>
            <a:r>
              <a:rPr lang="en-US" dirty="0"/>
              <a:t> –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bazirani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pravilima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praćeni</a:t>
            </a:r>
            <a:r>
              <a:rPr lang="en-US" dirty="0"/>
              <a:t> </a:t>
            </a:r>
            <a:r>
              <a:rPr lang="en-US" dirty="0" err="1"/>
              <a:t>algoritmima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efikasno</a:t>
            </a:r>
            <a:r>
              <a:rPr lang="en-US" dirty="0"/>
              <a:t> </a:t>
            </a:r>
            <a:r>
              <a:rPr lang="en-US" dirty="0" err="1"/>
              <a:t>uparuju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endParaRPr lang="sr-Latn-RS" dirty="0"/>
          </a:p>
          <a:p>
            <a:r>
              <a:rPr lang="en-US" dirty="0" err="1"/>
              <a:t>Centralizacija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– </a:t>
            </a:r>
            <a:r>
              <a:rPr lang="en-US" dirty="0" err="1"/>
              <a:t>koristići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kreiramo</a:t>
            </a:r>
            <a:r>
              <a:rPr lang="en-US" dirty="0"/>
              <a:t> </a:t>
            </a:r>
            <a:r>
              <a:rPr lang="en-US" dirty="0" err="1"/>
              <a:t>repozitorijum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služi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izvor</a:t>
            </a:r>
            <a:r>
              <a:rPr lang="en-US" dirty="0"/>
              <a:t> </a:t>
            </a:r>
            <a:r>
              <a:rPr lang="en-US" dirty="0" err="1"/>
              <a:t>istinitosti</a:t>
            </a:r>
            <a:r>
              <a:rPr lang="en-US" dirty="0"/>
              <a:t> za </a:t>
            </a:r>
            <a:r>
              <a:rPr lang="en-US" dirty="0" err="1"/>
              <a:t>poslovnu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endParaRPr lang="sr-Latn-RS" dirty="0"/>
          </a:p>
          <a:p>
            <a:r>
              <a:rPr lang="sr-Latn-RS" dirty="0"/>
              <a:t>Sposobnost objašnjavanja – pravila nas obaveštavaju o svim odlukama, kao i zašto su one donete</a:t>
            </a:r>
          </a:p>
          <a:p>
            <a:r>
              <a:rPr lang="en-US" dirty="0" err="1"/>
              <a:t>Razumljivost</a:t>
            </a:r>
            <a:r>
              <a:rPr lang="en-US" dirty="0"/>
              <a:t> – </a:t>
            </a:r>
            <a:r>
              <a:rPr lang="en-US" dirty="0" err="1"/>
              <a:t>sintaksa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je </a:t>
            </a:r>
            <a:r>
              <a:rPr lang="en-US" dirty="0" err="1"/>
              <a:t>bliža</a:t>
            </a:r>
            <a:r>
              <a:rPr lang="en-US" dirty="0"/>
              <a:t> </a:t>
            </a:r>
            <a:r>
              <a:rPr lang="en-US" dirty="0" err="1"/>
              <a:t>prirodnom</a:t>
            </a:r>
            <a:r>
              <a:rPr lang="en-US" dirty="0"/>
              <a:t> </a:t>
            </a:r>
            <a:r>
              <a:rPr lang="en-US" dirty="0" err="1"/>
              <a:t>jeziku</a:t>
            </a:r>
            <a:endParaRPr lang="sr-Latn-RS" dirty="0"/>
          </a:p>
          <a:p>
            <a:r>
              <a:rPr lang="sr-Latn-RS" dirty="0"/>
              <a:t>Mogućnost da se menjaju pravila bez ponovnog startovanja aplikacije</a:t>
            </a:r>
          </a:p>
          <a:p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1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364D30-D2D9-4BC0-B963-97252B8B9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Mane sistema baziranih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C0B631-CFBD-4035-8993-3D5EA3597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Alati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barataju</a:t>
            </a:r>
            <a:r>
              <a:rPr lang="en-US" dirty="0"/>
              <a:t> </a:t>
            </a:r>
            <a:r>
              <a:rPr lang="en-US" dirty="0" err="1"/>
              <a:t>pravilima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resursno</a:t>
            </a:r>
            <a:r>
              <a:rPr lang="en-US" dirty="0"/>
              <a:t> </a:t>
            </a:r>
            <a:r>
              <a:rPr lang="en-US" dirty="0" err="1"/>
              <a:t>zahtevni</a:t>
            </a:r>
            <a:endParaRPr lang="sr-Latn-RS" dirty="0"/>
          </a:p>
          <a:p>
            <a:r>
              <a:rPr lang="en-US" dirty="0" err="1"/>
              <a:t>Narušavanje</a:t>
            </a:r>
            <a:r>
              <a:rPr lang="en-US" dirty="0"/>
              <a:t> </a:t>
            </a:r>
            <a:r>
              <a:rPr lang="en-US" dirty="0" err="1"/>
              <a:t>objektno</a:t>
            </a:r>
            <a:r>
              <a:rPr lang="en-US" dirty="0"/>
              <a:t> </a:t>
            </a:r>
            <a:r>
              <a:rPr lang="en-US" dirty="0" err="1"/>
              <a:t>orijentisanog</a:t>
            </a:r>
            <a:r>
              <a:rPr lang="en-US" dirty="0"/>
              <a:t> </a:t>
            </a:r>
            <a:r>
              <a:rPr lang="en-US" dirty="0" err="1"/>
              <a:t>koncepta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počivaju</a:t>
            </a:r>
            <a:r>
              <a:rPr lang="en-US" dirty="0"/>
              <a:t> </a:t>
            </a:r>
            <a:r>
              <a:rPr lang="en-US" dirty="0" err="1"/>
              <a:t>mnoge</a:t>
            </a:r>
            <a:r>
              <a:rPr lang="en-US" dirty="0"/>
              <a:t> </a:t>
            </a:r>
            <a:r>
              <a:rPr lang="en-US" dirty="0" err="1"/>
              <a:t>aplikacij</a:t>
            </a:r>
            <a:r>
              <a:rPr lang="sr-Latn-RS" dirty="0"/>
              <a:t>e, logika se prenosi u pravila umesto da ostaje u objektima</a:t>
            </a:r>
          </a:p>
          <a:p>
            <a:r>
              <a:rPr lang="en-US" dirty="0"/>
              <a:t>Sa </a:t>
            </a:r>
            <a:r>
              <a:rPr lang="en-US" dirty="0" err="1"/>
              <a:t>programerske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,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teško</a:t>
            </a:r>
            <a:r>
              <a:rPr lang="en-US" dirty="0"/>
              <a:t> </a:t>
            </a:r>
            <a:r>
              <a:rPr lang="en-US" dirty="0" err="1"/>
              <a:t>testirati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refaktorisati</a:t>
            </a:r>
            <a:r>
              <a:rPr lang="en-US" dirty="0"/>
              <a:t> </a:t>
            </a:r>
            <a:r>
              <a:rPr lang="en-US" dirty="0" err="1"/>
              <a:t>deklarativno</a:t>
            </a:r>
            <a:r>
              <a:rPr lang="en-US" dirty="0"/>
              <a:t> </a:t>
            </a:r>
            <a:r>
              <a:rPr lang="en-US" dirty="0" err="1"/>
              <a:t>definisana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integrisati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kodom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je </a:t>
            </a:r>
            <a:r>
              <a:rPr lang="en-US" dirty="0" err="1"/>
              <a:t>pisan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drugačiji</a:t>
            </a:r>
            <a:r>
              <a:rPr lang="en-US" dirty="0"/>
              <a:t> </a:t>
            </a:r>
            <a:r>
              <a:rPr lang="en-US" dirty="0" err="1"/>
              <a:t>način</a:t>
            </a:r>
            <a:endParaRPr lang="sr-Latn-RS" dirty="0"/>
          </a:p>
          <a:p>
            <a:r>
              <a:rPr lang="en-US" dirty="0"/>
              <a:t>Sa </a:t>
            </a:r>
            <a:r>
              <a:rPr lang="en-US" dirty="0" err="1"/>
              <a:t>povećanjem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, </a:t>
            </a:r>
            <a:r>
              <a:rPr lang="en-US" dirty="0" err="1"/>
              <a:t>postaje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teže</a:t>
            </a:r>
            <a:r>
              <a:rPr lang="en-US" dirty="0"/>
              <a:t> </a:t>
            </a:r>
            <a:r>
              <a:rPr lang="en-US" dirty="0" err="1"/>
              <a:t>održavati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sr-Latn-RS" dirty="0"/>
              <a:t>- mora se voditi računa o tome koja pravila su međusobno zavisna i koje objekte menjaju, o prioritetu izvršavanja pravila,...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07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A6216C-F00C-4E94-975D-F23A1CDF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Kada koristiti sisteme bazirane na pravilima?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1CFE35-CB20-4497-893D-E70DE5143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Kada</a:t>
            </a:r>
            <a:r>
              <a:rPr lang="en-US" dirty="0"/>
              <a:t> ne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zadovoljavajuće</a:t>
            </a:r>
            <a:r>
              <a:rPr lang="en-US" dirty="0"/>
              <a:t> </a:t>
            </a:r>
            <a:r>
              <a:rPr lang="en-US" dirty="0" err="1"/>
              <a:t>tradicionalno</a:t>
            </a:r>
            <a:r>
              <a:rPr lang="en-US" dirty="0"/>
              <a:t> </a:t>
            </a:r>
            <a:r>
              <a:rPr lang="en-US" dirty="0" err="1"/>
              <a:t>programersko</a:t>
            </a:r>
            <a:r>
              <a:rPr lang="en-US" dirty="0"/>
              <a:t> </a:t>
            </a:r>
            <a:r>
              <a:rPr lang="en-US" dirty="0" err="1"/>
              <a:t>rešenje</a:t>
            </a:r>
            <a:r>
              <a:rPr lang="en-US" dirty="0"/>
              <a:t>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Kada</a:t>
            </a:r>
            <a:r>
              <a:rPr lang="en-US" dirty="0"/>
              <a:t> je </a:t>
            </a:r>
            <a:r>
              <a:rPr lang="en-US" dirty="0" err="1"/>
              <a:t>poslovna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podložna</a:t>
            </a:r>
            <a:r>
              <a:rPr lang="en-US" dirty="0"/>
              <a:t> </a:t>
            </a:r>
            <a:r>
              <a:rPr lang="en-US" dirty="0" err="1"/>
              <a:t>čestim</a:t>
            </a:r>
            <a:r>
              <a:rPr lang="en-US" dirty="0"/>
              <a:t> </a:t>
            </a:r>
            <a:r>
              <a:rPr lang="en-US" dirty="0" err="1"/>
              <a:t>promenama</a:t>
            </a:r>
            <a:r>
              <a:rPr lang="en-US" dirty="0"/>
              <a:t> </a:t>
            </a:r>
          </a:p>
          <a:p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domenski</a:t>
            </a:r>
            <a:r>
              <a:rPr lang="en-US" dirty="0"/>
              <a:t> </a:t>
            </a:r>
            <a:r>
              <a:rPr lang="en-US" dirty="0" err="1"/>
              <a:t>eksperti</a:t>
            </a:r>
            <a:r>
              <a:rPr lang="en-US" dirty="0"/>
              <a:t> </a:t>
            </a:r>
            <a:r>
              <a:rPr lang="en-US" dirty="0" err="1"/>
              <a:t>nemaju</a:t>
            </a:r>
            <a:r>
              <a:rPr lang="en-US" dirty="0"/>
              <a:t> </a:t>
            </a:r>
            <a:r>
              <a:rPr lang="en-US" dirty="0" err="1"/>
              <a:t>adekvatno</a:t>
            </a:r>
            <a:r>
              <a:rPr lang="en-US" dirty="0"/>
              <a:t> </a:t>
            </a:r>
            <a:r>
              <a:rPr lang="en-US" dirty="0" err="1"/>
              <a:t>programersko</a:t>
            </a:r>
            <a:r>
              <a:rPr lang="en-US" dirty="0"/>
              <a:t> </a:t>
            </a:r>
            <a:r>
              <a:rPr lang="en-US" dirty="0" err="1"/>
              <a:t>znanje</a:t>
            </a:r>
            <a:r>
              <a:rPr lang="en-US" dirty="0"/>
              <a:t> – </a:t>
            </a:r>
            <a:r>
              <a:rPr lang="en-US" dirty="0" err="1"/>
              <a:t>lakše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je </a:t>
            </a:r>
            <a:r>
              <a:rPr lang="en-US" dirty="0" err="1"/>
              <a:t>podučiti</a:t>
            </a:r>
            <a:r>
              <a:rPr lang="en-US" dirty="0"/>
              <a:t> </a:t>
            </a:r>
            <a:r>
              <a:rPr lang="en-US" dirty="0" err="1"/>
              <a:t>sintaksi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sintaksi</a:t>
            </a:r>
            <a:r>
              <a:rPr lang="en-US" dirty="0"/>
              <a:t> </a:t>
            </a:r>
            <a:r>
              <a:rPr lang="en-US" dirty="0" err="1"/>
              <a:t>programskog</a:t>
            </a:r>
            <a:r>
              <a:rPr lang="en-US" dirty="0"/>
              <a:t> </a:t>
            </a:r>
            <a:r>
              <a:rPr lang="en-US" dirty="0" err="1"/>
              <a:t>jezika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63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4B13F5-04EE-4BC3-ADFB-64A3D870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Kada ne koristiti sisteme bazirane na pravilima?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43A9B0-0364-41B5-9B52-EFE6BAB19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Ukoliko</a:t>
            </a:r>
            <a:r>
              <a:rPr lang="en-US" dirty="0"/>
              <a:t> je </a:t>
            </a:r>
            <a:r>
              <a:rPr lang="en-US" dirty="0" err="1"/>
              <a:t>mali</a:t>
            </a:r>
            <a:r>
              <a:rPr lang="en-US" dirty="0"/>
              <a:t> </a:t>
            </a:r>
            <a:r>
              <a:rPr lang="en-US" dirty="0" err="1"/>
              <a:t>projekat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manje</a:t>
            </a:r>
            <a:r>
              <a:rPr lang="en-US" dirty="0"/>
              <a:t> od 20 </a:t>
            </a:r>
            <a:r>
              <a:rPr lang="en-US" dirty="0" err="1"/>
              <a:t>pravila</a:t>
            </a:r>
            <a:r>
              <a:rPr lang="en-US" dirty="0"/>
              <a:t>, </a:t>
            </a:r>
            <a:r>
              <a:rPr lang="en-US" dirty="0" err="1"/>
              <a:t>korišćenje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je </a:t>
            </a:r>
            <a:r>
              <a:rPr lang="en-US" dirty="0" err="1"/>
              <a:t>nepotrebno</a:t>
            </a:r>
            <a:endParaRPr lang="en-US" dirty="0"/>
          </a:p>
          <a:p>
            <a:r>
              <a:rPr lang="en-US" dirty="0" err="1"/>
              <a:t>Ukoliko</a:t>
            </a:r>
            <a:r>
              <a:rPr lang="en-US" dirty="0"/>
              <a:t> je </a:t>
            </a:r>
            <a:r>
              <a:rPr lang="en-US" dirty="0" err="1"/>
              <a:t>poslovna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dobro </a:t>
            </a:r>
            <a:r>
              <a:rPr lang="en-US" dirty="0" err="1"/>
              <a:t>definisana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statična</a:t>
            </a:r>
            <a:r>
              <a:rPr lang="en-US" dirty="0"/>
              <a:t>, </a:t>
            </a:r>
            <a:r>
              <a:rPr lang="en-US" dirty="0" err="1"/>
              <a:t>nepodložna</a:t>
            </a:r>
            <a:r>
              <a:rPr lang="en-US" dirty="0"/>
              <a:t> </a:t>
            </a:r>
            <a:r>
              <a:rPr lang="en-US" dirty="0" err="1"/>
              <a:t>promenama</a:t>
            </a:r>
            <a:endParaRPr lang="en-US" dirty="0"/>
          </a:p>
          <a:p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previše</a:t>
            </a:r>
            <a:r>
              <a:rPr lang="en-US" dirty="0"/>
              <a:t> </a:t>
            </a:r>
            <a:r>
              <a:rPr lang="en-US" dirty="0" err="1"/>
              <a:t>prosta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uključuju</a:t>
            </a:r>
            <a:r>
              <a:rPr lang="en-US" dirty="0"/>
              <a:t> rad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malim</a:t>
            </a:r>
            <a:r>
              <a:rPr lang="en-US" dirty="0"/>
              <a:t> </a:t>
            </a:r>
            <a:r>
              <a:rPr lang="en-US" dirty="0" err="1"/>
              <a:t>brojem</a:t>
            </a:r>
            <a:r>
              <a:rPr lang="en-US" dirty="0"/>
              <a:t> </a:t>
            </a:r>
            <a:r>
              <a:rPr lang="en-US" dirty="0" err="1"/>
              <a:t>objekata</a:t>
            </a:r>
            <a:endParaRPr lang="en-US" dirty="0"/>
          </a:p>
          <a:p>
            <a:r>
              <a:rPr lang="en-US" dirty="0" err="1"/>
              <a:t>Ukoliko</a:t>
            </a:r>
            <a:r>
              <a:rPr lang="en-US" dirty="0"/>
              <a:t> je </a:t>
            </a:r>
            <a:r>
              <a:rPr lang="en-US" dirty="0" err="1"/>
              <a:t>primarni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performansu</a:t>
            </a:r>
            <a:r>
              <a:rPr lang="en-US" dirty="0"/>
              <a:t>, u tom </a:t>
            </a:r>
            <a:r>
              <a:rPr lang="en-US" dirty="0" err="1"/>
              <a:t>slučaju</a:t>
            </a:r>
            <a:r>
              <a:rPr lang="en-US" dirty="0"/>
              <a:t> je </a:t>
            </a:r>
            <a:r>
              <a:rPr lang="en-US" dirty="0" err="1"/>
              <a:t>optimalnije</a:t>
            </a:r>
            <a:r>
              <a:rPr lang="en-US" dirty="0"/>
              <a:t> </a:t>
            </a:r>
            <a:r>
              <a:rPr lang="en-US" dirty="0" err="1"/>
              <a:t>ostaviti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u </a:t>
            </a:r>
            <a:r>
              <a:rPr lang="en-US" dirty="0" err="1"/>
              <a:t>samom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pravila</a:t>
            </a:r>
            <a:endParaRPr lang="en-US" dirty="0"/>
          </a:p>
          <a:p>
            <a:r>
              <a:rPr lang="en-US" dirty="0" err="1"/>
              <a:t>Ukoliko</a:t>
            </a:r>
            <a:r>
              <a:rPr lang="en-US" dirty="0"/>
              <a:t> problem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prikladan</a:t>
            </a:r>
            <a:r>
              <a:rPr lang="en-US" dirty="0"/>
              <a:t> za </a:t>
            </a:r>
            <a:r>
              <a:rPr lang="en-US" dirty="0" err="1"/>
              <a:t>pisanje</a:t>
            </a:r>
            <a:r>
              <a:rPr lang="en-US" dirty="0"/>
              <a:t> u </a:t>
            </a:r>
            <a:r>
              <a:rPr lang="en-US" dirty="0" err="1"/>
              <a:t>pravilima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je </a:t>
            </a:r>
            <a:r>
              <a:rPr lang="en-US" dirty="0" err="1"/>
              <a:t>teško</a:t>
            </a:r>
            <a:r>
              <a:rPr lang="en-US" dirty="0"/>
              <a:t> da se </a:t>
            </a:r>
            <a:r>
              <a:rPr lang="en-US" dirty="0" err="1"/>
              <a:t>izrazi</a:t>
            </a:r>
            <a:r>
              <a:rPr lang="en-US" dirty="0"/>
              <a:t> </a:t>
            </a:r>
            <a:r>
              <a:rPr lang="en-US" dirty="0" err="1"/>
              <a:t>pravilima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54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27D405-B701-4528-B4A1-2B1D640E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Programski jezik Drools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C4376F-74DC-4416-9A22-E65207F5A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I</a:t>
            </a:r>
            <a:r>
              <a:rPr lang="en-US" dirty="0" err="1"/>
              <a:t>ntegraciona</a:t>
            </a:r>
            <a:r>
              <a:rPr lang="en-US" dirty="0"/>
              <a:t> </a:t>
            </a:r>
            <a:r>
              <a:rPr lang="en-US" dirty="0" err="1"/>
              <a:t>platforma</a:t>
            </a:r>
            <a:r>
              <a:rPr lang="en-US" dirty="0"/>
              <a:t> za </a:t>
            </a:r>
            <a:r>
              <a:rPr lang="en-US" dirty="0" err="1"/>
              <a:t>poslovnu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r>
              <a:rPr lang="en-US" dirty="0" err="1"/>
              <a:t>pisana</a:t>
            </a:r>
            <a:r>
              <a:rPr lang="en-US" dirty="0"/>
              <a:t> u </a:t>
            </a:r>
            <a:r>
              <a:rPr lang="en-US" dirty="0" err="1"/>
              <a:t>Javi</a:t>
            </a:r>
            <a:r>
              <a:rPr lang="en-US" dirty="0"/>
              <a:t>, </a:t>
            </a:r>
            <a:r>
              <a:rPr lang="en-US" dirty="0" err="1"/>
              <a:t>podržana</a:t>
            </a:r>
            <a:r>
              <a:rPr lang="en-US" dirty="0"/>
              <a:t> 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Jboss</a:t>
            </a:r>
            <a:r>
              <a:rPr lang="en-US" dirty="0"/>
              <a:t>-a </a:t>
            </a:r>
            <a:r>
              <a:rPr lang="en-US" dirty="0" err="1"/>
              <a:t>i</a:t>
            </a:r>
            <a:r>
              <a:rPr lang="en-US" dirty="0"/>
              <a:t> Red Hat-a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implementira</a:t>
            </a:r>
            <a:r>
              <a:rPr lang="en-US" dirty="0"/>
              <a:t> Rete </a:t>
            </a:r>
            <a:r>
              <a:rPr lang="en-US" dirty="0" err="1"/>
              <a:t>algoritam</a:t>
            </a:r>
            <a:endParaRPr lang="sr-Latn-RS" dirty="0"/>
          </a:p>
          <a:p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kolekciju</a:t>
            </a:r>
            <a:r>
              <a:rPr lang="en-US" dirty="0"/>
              <a:t> </a:t>
            </a:r>
            <a:r>
              <a:rPr lang="en-US" dirty="0" err="1"/>
              <a:t>alata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omogućavaju</a:t>
            </a:r>
            <a:r>
              <a:rPr lang="en-US" dirty="0"/>
              <a:t> da </a:t>
            </a:r>
            <a:r>
              <a:rPr lang="en-US" dirty="0" err="1"/>
              <a:t>rezonujemo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logikom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u </a:t>
            </a:r>
            <a:r>
              <a:rPr lang="en-US" dirty="0" err="1"/>
              <a:t>poslovnim</a:t>
            </a:r>
            <a:r>
              <a:rPr lang="en-US" dirty="0"/>
              <a:t> </a:t>
            </a:r>
            <a:r>
              <a:rPr lang="en-US" dirty="0" err="1"/>
              <a:t>procesima</a:t>
            </a:r>
            <a:endParaRPr lang="sr-Latn-RS" dirty="0"/>
          </a:p>
          <a:p>
            <a:r>
              <a:rPr lang="en-US" dirty="0"/>
              <a:t>Kao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većine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 </a:t>
            </a:r>
            <a:r>
              <a:rPr lang="en-US" dirty="0" err="1"/>
              <a:t>baziranih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pravilima</a:t>
            </a:r>
            <a:r>
              <a:rPr lang="en-US" dirty="0"/>
              <a:t>, </a:t>
            </a:r>
            <a:r>
              <a:rPr lang="en-US" dirty="0" err="1"/>
              <a:t>pravila</a:t>
            </a:r>
            <a:r>
              <a:rPr lang="en-US" dirty="0"/>
              <a:t> u Drools-u </a:t>
            </a:r>
            <a:r>
              <a:rPr lang="en-US" dirty="0" err="1"/>
              <a:t>su</a:t>
            </a:r>
            <a:r>
              <a:rPr lang="en-US" dirty="0"/>
              <a:t> u </a:t>
            </a:r>
            <a:r>
              <a:rPr lang="en-US" dirty="0" err="1"/>
              <a:t>formatu</a:t>
            </a:r>
            <a:r>
              <a:rPr lang="en-US" dirty="0"/>
              <a:t> if-then –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zadovoljen</a:t>
            </a:r>
            <a:r>
              <a:rPr lang="en-US" dirty="0"/>
              <a:t>, </a:t>
            </a:r>
            <a:r>
              <a:rPr lang="en-US" dirty="0" err="1"/>
              <a:t>izvrši</a:t>
            </a:r>
            <a:r>
              <a:rPr lang="en-US" dirty="0"/>
              <a:t> </a:t>
            </a:r>
            <a:r>
              <a:rPr lang="en-US" dirty="0" err="1"/>
              <a:t>akciju</a:t>
            </a:r>
            <a:endParaRPr lang="sr-Latn-RS" dirty="0"/>
          </a:p>
          <a:p>
            <a:r>
              <a:rPr lang="sr-Latn-RS" dirty="0"/>
              <a:t>Dva ključna procesa u pisanju Drools pravila: autoring, odnosno proces pisanja pravila, i vreme izvršavanja (runtime), odnosno proces pravljenja objekata u radnoj memoriji i regulisanja aktivacije pravila</a:t>
            </a:r>
          </a:p>
          <a:p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uparivanja</a:t>
            </a:r>
            <a:r>
              <a:rPr lang="en-US" dirty="0"/>
              <a:t> </a:t>
            </a:r>
            <a:r>
              <a:rPr lang="en-US" dirty="0" err="1"/>
              <a:t>postojećih</a:t>
            </a:r>
            <a:r>
              <a:rPr lang="en-US" dirty="0"/>
              <a:t> </a:t>
            </a:r>
            <a:r>
              <a:rPr lang="en-US" dirty="0" err="1"/>
              <a:t>činjenica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pravilima</a:t>
            </a:r>
            <a:r>
              <a:rPr lang="en-US" dirty="0"/>
              <a:t> se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podudaranje</a:t>
            </a:r>
            <a:r>
              <a:rPr lang="en-US" dirty="0"/>
              <a:t> </a:t>
            </a:r>
            <a:r>
              <a:rPr lang="en-US" dirty="0" err="1"/>
              <a:t>šablona</a:t>
            </a:r>
            <a:r>
              <a:rPr lang="en-US" dirty="0"/>
              <a:t> (pattern matching),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njega</a:t>
            </a:r>
            <a:r>
              <a:rPr lang="en-US" dirty="0"/>
              <a:t> </a:t>
            </a:r>
            <a:r>
              <a:rPr lang="en-US" dirty="0" err="1"/>
              <a:t>izvršava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za </a:t>
            </a:r>
            <a:r>
              <a:rPr lang="en-US" dirty="0" err="1"/>
              <a:t>zaključivanje</a:t>
            </a:r>
            <a:endParaRPr lang="sr-Latn-RS" dirty="0"/>
          </a:p>
          <a:p>
            <a:r>
              <a:rPr lang="en-US" dirty="0"/>
              <a:t>Drools </a:t>
            </a:r>
            <a:r>
              <a:rPr lang="en-US" dirty="0" err="1"/>
              <a:t>radi</a:t>
            </a:r>
            <a:r>
              <a:rPr lang="en-US" dirty="0"/>
              <a:t> po </a:t>
            </a:r>
            <a:r>
              <a:rPr lang="en-US" dirty="0" err="1"/>
              <a:t>principu</a:t>
            </a:r>
            <a:r>
              <a:rPr lang="en-US" dirty="0"/>
              <a:t> </a:t>
            </a:r>
            <a:r>
              <a:rPr lang="en-US" dirty="0" err="1"/>
              <a:t>hibridnog</a:t>
            </a:r>
            <a:r>
              <a:rPr lang="en-US" dirty="0"/>
              <a:t> </a:t>
            </a:r>
            <a:r>
              <a:rPr lang="en-US" dirty="0" err="1"/>
              <a:t>ulančavanja</a:t>
            </a:r>
            <a:r>
              <a:rPr lang="en-US" dirty="0"/>
              <a:t> –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ulančavanje</a:t>
            </a:r>
            <a:r>
              <a:rPr lang="en-US" dirty="0"/>
              <a:t> </a:t>
            </a:r>
            <a:r>
              <a:rPr lang="en-US" dirty="0" err="1"/>
              <a:t>unapred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unazad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5E225E-65D9-489D-9C4D-2EF3CD39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Terminologija u Drools-u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D5EE49-2FB0-42C7-BFF9-8BB40D203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Pravila</a:t>
            </a:r>
            <a:r>
              <a:rPr lang="en-US" dirty="0"/>
              <a:t> – </a:t>
            </a:r>
            <a:r>
              <a:rPr lang="en-US" dirty="0" err="1"/>
              <a:t>fajlovi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ekstenzijom</a:t>
            </a:r>
            <a:r>
              <a:rPr lang="en-US" dirty="0"/>
              <a:t> .</a:t>
            </a:r>
            <a:r>
              <a:rPr lang="en-US" dirty="0" err="1"/>
              <a:t>drl</a:t>
            </a:r>
            <a:r>
              <a:rPr lang="en-US" dirty="0"/>
              <a:t> u </a:t>
            </a:r>
            <a:r>
              <a:rPr lang="en-US" dirty="0" err="1"/>
              <a:t>kojima</a:t>
            </a:r>
            <a:r>
              <a:rPr lang="en-US" dirty="0"/>
              <a:t> </a:t>
            </a:r>
            <a:r>
              <a:rPr lang="en-US" dirty="0" err="1"/>
              <a:t>navodimo</a:t>
            </a:r>
            <a:r>
              <a:rPr lang="en-US" dirty="0"/>
              <a:t> </a:t>
            </a:r>
            <a:r>
              <a:rPr lang="en-US" dirty="0" err="1"/>
              <a:t>uslove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akcije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se </a:t>
            </a:r>
            <a:r>
              <a:rPr lang="en-US" dirty="0" err="1"/>
              <a:t>izvrše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uslovi</a:t>
            </a:r>
            <a:r>
              <a:rPr lang="en-US" dirty="0"/>
              <a:t> </a:t>
            </a:r>
            <a:r>
              <a:rPr lang="en-US" dirty="0" err="1"/>
              <a:t>zadovoljen</a:t>
            </a:r>
            <a:r>
              <a:rPr lang="sr-Latn-RS" dirty="0"/>
              <a:t>i</a:t>
            </a:r>
            <a:endParaRPr lang="en-US" dirty="0"/>
          </a:p>
          <a:p>
            <a:r>
              <a:rPr lang="en-US" dirty="0" err="1"/>
              <a:t>Činjenice</a:t>
            </a:r>
            <a:r>
              <a:rPr lang="en-US" dirty="0"/>
              <a:t> – </a:t>
            </a:r>
            <a:r>
              <a:rPr lang="en-US" dirty="0" err="1"/>
              <a:t>podaci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kojima</a:t>
            </a:r>
            <a:r>
              <a:rPr lang="en-US" dirty="0"/>
              <a:t> se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izvršavaju</a:t>
            </a:r>
            <a:endParaRPr lang="sr-Latn-RS" dirty="0"/>
          </a:p>
          <a:p>
            <a:r>
              <a:rPr lang="en-US" dirty="0" err="1"/>
              <a:t>Sesija</a:t>
            </a:r>
            <a:r>
              <a:rPr lang="en-US" dirty="0"/>
              <a:t> – </a:t>
            </a:r>
            <a:r>
              <a:rPr lang="en-US" dirty="0" err="1"/>
              <a:t>glavna</a:t>
            </a:r>
            <a:r>
              <a:rPr lang="en-US" dirty="0"/>
              <a:t> </a:t>
            </a:r>
            <a:r>
              <a:rPr lang="en-US" dirty="0" err="1"/>
              <a:t>komponenta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služi</a:t>
            </a:r>
            <a:r>
              <a:rPr lang="en-US" dirty="0"/>
              <a:t> za </a:t>
            </a:r>
            <a:r>
              <a:rPr lang="en-US" dirty="0" err="1"/>
              <a:t>okidanje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. </a:t>
            </a:r>
            <a:r>
              <a:rPr lang="en-US" dirty="0" err="1"/>
              <a:t>Činjenice</a:t>
            </a:r>
            <a:r>
              <a:rPr lang="en-US" dirty="0"/>
              <a:t> se </a:t>
            </a:r>
            <a:r>
              <a:rPr lang="en-US" dirty="0" err="1"/>
              <a:t>ubacuju</a:t>
            </a:r>
            <a:r>
              <a:rPr lang="en-US" dirty="0"/>
              <a:t> u </a:t>
            </a:r>
            <a:r>
              <a:rPr lang="en-US" dirty="0" err="1"/>
              <a:t>sesiju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uslovi</a:t>
            </a:r>
            <a:r>
              <a:rPr lang="en-US" dirty="0"/>
              <a:t> </a:t>
            </a:r>
            <a:r>
              <a:rPr lang="en-US" dirty="0" err="1"/>
              <a:t>ispunjeni</a:t>
            </a:r>
            <a:r>
              <a:rPr lang="en-US" dirty="0"/>
              <a:t>, </a:t>
            </a:r>
            <a:r>
              <a:rPr lang="en-US" dirty="0" err="1"/>
              <a:t>izvršavaju</a:t>
            </a:r>
            <a:r>
              <a:rPr lang="en-US" dirty="0"/>
              <a:t> se </a:t>
            </a:r>
            <a:r>
              <a:rPr lang="sr-Latn-RS" dirty="0"/>
              <a:t>akcije </a:t>
            </a:r>
            <a:r>
              <a:rPr lang="en-US" dirty="0" err="1"/>
              <a:t>pravila</a:t>
            </a:r>
            <a:r>
              <a:rPr lang="en-US" dirty="0"/>
              <a:t>.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tipa</a:t>
            </a:r>
            <a:r>
              <a:rPr lang="en-US" dirty="0"/>
              <a:t> </a:t>
            </a:r>
            <a:r>
              <a:rPr lang="en-US" dirty="0" err="1"/>
              <a:t>sesije</a:t>
            </a:r>
            <a:r>
              <a:rPr lang="en-US" dirty="0"/>
              <a:t>: stateless </a:t>
            </a:r>
            <a:r>
              <a:rPr lang="en-US" dirty="0" err="1"/>
              <a:t>i</a:t>
            </a:r>
            <a:r>
              <a:rPr lang="en-US" dirty="0"/>
              <a:t> stateful.</a:t>
            </a:r>
            <a:r>
              <a:rPr lang="sr-Latn-RS" dirty="0"/>
              <a:t> </a:t>
            </a:r>
            <a:r>
              <a:rPr lang="en-US" dirty="0"/>
              <a:t>Stateless –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sesije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poziva</a:t>
            </a:r>
            <a:r>
              <a:rPr lang="en-US" dirty="0"/>
              <a:t> se ne </a:t>
            </a:r>
            <a:r>
              <a:rPr lang="en-US" dirty="0" err="1"/>
              <a:t>održava</a:t>
            </a:r>
            <a:r>
              <a:rPr lang="en-US" dirty="0"/>
              <a:t>, za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poziv</a:t>
            </a:r>
            <a:r>
              <a:rPr lang="en-US" dirty="0"/>
              <a:t> se </a:t>
            </a:r>
            <a:r>
              <a:rPr lang="en-US" dirty="0" err="1"/>
              <a:t>pravi</a:t>
            </a:r>
            <a:r>
              <a:rPr lang="en-US" dirty="0"/>
              <a:t> nova </a:t>
            </a:r>
            <a:r>
              <a:rPr lang="en-US" dirty="0" err="1"/>
              <a:t>sesija</a:t>
            </a:r>
            <a:r>
              <a:rPr lang="sr-Latn-RS" dirty="0"/>
              <a:t>. </a:t>
            </a:r>
            <a:r>
              <a:rPr lang="en-US" dirty="0"/>
              <a:t>Stateful – </a:t>
            </a:r>
            <a:r>
              <a:rPr lang="en-US" dirty="0" err="1"/>
              <a:t>pamti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poziva</a:t>
            </a:r>
            <a:endParaRPr lang="en-US" dirty="0"/>
          </a:p>
          <a:p>
            <a:r>
              <a:rPr lang="en-US" dirty="0" err="1"/>
              <a:t>Aktivacija</a:t>
            </a:r>
            <a:r>
              <a:rPr lang="en-US" dirty="0"/>
              <a:t> – </a:t>
            </a:r>
            <a:r>
              <a:rPr lang="en-US" dirty="0" err="1"/>
              <a:t>akcija</a:t>
            </a:r>
            <a:r>
              <a:rPr lang="en-US" dirty="0"/>
              <a:t>, </a:t>
            </a:r>
            <a:r>
              <a:rPr lang="en-US" dirty="0" err="1"/>
              <a:t>desna</a:t>
            </a:r>
            <a:r>
              <a:rPr lang="en-US" dirty="0"/>
              <a:t> </a:t>
            </a:r>
            <a:r>
              <a:rPr lang="en-US" dirty="0" err="1"/>
              <a:t>strana</a:t>
            </a:r>
            <a:r>
              <a:rPr lang="en-US" dirty="0"/>
              <a:t> </a:t>
            </a:r>
            <a:r>
              <a:rPr lang="en-US" dirty="0" err="1"/>
              <a:t>pravila</a:t>
            </a:r>
            <a:endParaRPr lang="en-US" dirty="0"/>
          </a:p>
          <a:p>
            <a:r>
              <a:rPr lang="en-US" dirty="0"/>
              <a:t>Agenda – </a:t>
            </a:r>
            <a:r>
              <a:rPr lang="en-US" dirty="0" err="1"/>
              <a:t>logički</a:t>
            </a:r>
            <a:r>
              <a:rPr lang="en-US" dirty="0"/>
              <a:t> </a:t>
            </a:r>
            <a:r>
              <a:rPr lang="en-US" dirty="0" err="1"/>
              <a:t>koncept</a:t>
            </a:r>
            <a:r>
              <a:rPr lang="en-US" dirty="0"/>
              <a:t>, mesto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aktivacije</a:t>
            </a:r>
            <a:r>
              <a:rPr lang="en-US" dirty="0"/>
              <a:t> </a:t>
            </a:r>
            <a:r>
              <a:rPr lang="en-US" dirty="0" err="1"/>
              <a:t>čekaju</a:t>
            </a:r>
            <a:r>
              <a:rPr lang="en-US" dirty="0"/>
              <a:t> da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izvršene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mesto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se </a:t>
            </a:r>
            <a:r>
              <a:rPr lang="en-US" dirty="0" err="1"/>
              <a:t>nalaze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aktivacije</a:t>
            </a:r>
            <a:r>
              <a:rPr lang="en-US" dirty="0"/>
              <a:t> </a:t>
            </a:r>
            <a:r>
              <a:rPr lang="en-US" dirty="0" err="1"/>
              <a:t>čiji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uslovi</a:t>
            </a:r>
            <a:r>
              <a:rPr lang="en-US" dirty="0"/>
              <a:t> </a:t>
            </a:r>
            <a:r>
              <a:rPr lang="en-US" dirty="0" err="1"/>
              <a:t>zadovoljeni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9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370E39-55C1-4855-A1CB-AA8FD8B1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Sistemi bazirani na pravilima i ekspertski sistemi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F03EEB-0CEB-47E7-8D5E-2D15537DC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/>
              <a:t>Sistemi</a:t>
            </a:r>
            <a:r>
              <a:rPr lang="en-US" sz="2400" dirty="0"/>
              <a:t> </a:t>
            </a:r>
            <a:r>
              <a:rPr lang="en-US" sz="2400" dirty="0" err="1"/>
              <a:t>bazirani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pravilima</a:t>
            </a:r>
            <a:r>
              <a:rPr lang="en-US" sz="2400" dirty="0"/>
              <a:t> </a:t>
            </a:r>
            <a:r>
              <a:rPr lang="en-US" sz="2400" dirty="0" err="1"/>
              <a:t>služe</a:t>
            </a:r>
            <a:r>
              <a:rPr lang="en-US" sz="2400" dirty="0"/>
              <a:t> za </a:t>
            </a:r>
            <a:r>
              <a:rPr lang="en-US" sz="2400" dirty="0" err="1"/>
              <a:t>skladištenje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manipulaciju</a:t>
            </a:r>
            <a:r>
              <a:rPr lang="en-US" sz="2400" dirty="0"/>
              <a:t> </a:t>
            </a:r>
            <a:r>
              <a:rPr lang="en-US" sz="2400" dirty="0" err="1"/>
              <a:t>znanja</a:t>
            </a:r>
            <a:r>
              <a:rPr lang="en-US" sz="2400" dirty="0"/>
              <a:t>, </a:t>
            </a:r>
            <a:r>
              <a:rPr lang="en-US" sz="2400" dirty="0" err="1"/>
              <a:t>kako</a:t>
            </a:r>
            <a:r>
              <a:rPr lang="en-US" sz="2400" dirty="0"/>
              <a:t> bi se </a:t>
            </a:r>
            <a:r>
              <a:rPr lang="en-US" sz="2400" dirty="0" err="1"/>
              <a:t>interpretirale</a:t>
            </a:r>
            <a:r>
              <a:rPr lang="en-US" sz="2400" dirty="0"/>
              <a:t> </a:t>
            </a:r>
            <a:r>
              <a:rPr lang="en-US" sz="2400" dirty="0" err="1"/>
              <a:t>informacije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način</a:t>
            </a:r>
            <a:r>
              <a:rPr lang="en-US" sz="2400" dirty="0"/>
              <a:t> </a:t>
            </a:r>
            <a:r>
              <a:rPr lang="en-US" sz="2400" dirty="0" err="1"/>
              <a:t>koristan</a:t>
            </a:r>
            <a:r>
              <a:rPr lang="en-US" sz="2400" dirty="0"/>
              <a:t> za problem </a:t>
            </a:r>
            <a:r>
              <a:rPr lang="en-US" sz="2400" dirty="0" err="1"/>
              <a:t>koji</a:t>
            </a:r>
            <a:r>
              <a:rPr lang="en-US" sz="2400" dirty="0"/>
              <a:t> </a:t>
            </a:r>
            <a:r>
              <a:rPr lang="en-US" sz="2400" dirty="0" err="1"/>
              <a:t>aplikacija</a:t>
            </a:r>
            <a:r>
              <a:rPr lang="en-US" sz="2400" dirty="0"/>
              <a:t> </a:t>
            </a:r>
            <a:r>
              <a:rPr lang="en-US" sz="2400" dirty="0" err="1"/>
              <a:t>rešava</a:t>
            </a:r>
            <a:endParaRPr lang="en-US" sz="2400" dirty="0"/>
          </a:p>
          <a:p>
            <a:r>
              <a:rPr lang="en-US" sz="2400" dirty="0" err="1"/>
              <a:t>Termin</a:t>
            </a:r>
            <a:r>
              <a:rPr lang="en-US" sz="2400" dirty="0"/>
              <a:t> </a:t>
            </a:r>
            <a:r>
              <a:rPr lang="en-US" sz="2400" i="1" dirty="0" err="1"/>
              <a:t>sistem</a:t>
            </a:r>
            <a:r>
              <a:rPr lang="en-US" sz="2400" i="1" dirty="0"/>
              <a:t> </a:t>
            </a:r>
            <a:r>
              <a:rPr lang="en-US" sz="2400" i="1" dirty="0" err="1"/>
              <a:t>baziran</a:t>
            </a:r>
            <a:r>
              <a:rPr lang="en-US" sz="2400" i="1" dirty="0"/>
              <a:t> </a:t>
            </a:r>
            <a:r>
              <a:rPr lang="en-US" sz="2400" i="1" dirty="0" err="1"/>
              <a:t>na</a:t>
            </a:r>
            <a:r>
              <a:rPr lang="en-US" sz="2400" i="1" dirty="0"/>
              <a:t> </a:t>
            </a:r>
            <a:r>
              <a:rPr lang="en-US" sz="2400" i="1" dirty="0" err="1"/>
              <a:t>znanju</a:t>
            </a:r>
            <a:r>
              <a:rPr lang="en-US" sz="2400" i="1" dirty="0"/>
              <a:t> </a:t>
            </a:r>
            <a:r>
              <a:rPr lang="en-US" sz="2400" dirty="0"/>
              <a:t>se </a:t>
            </a:r>
            <a:r>
              <a:rPr lang="en-US" sz="2400" dirty="0" err="1"/>
              <a:t>uglavnom</a:t>
            </a:r>
            <a:r>
              <a:rPr lang="en-US" sz="2400" dirty="0"/>
              <a:t> </a:t>
            </a:r>
            <a:r>
              <a:rPr lang="en-US" sz="2400" dirty="0" err="1"/>
              <a:t>koristi</a:t>
            </a:r>
            <a:r>
              <a:rPr lang="en-US" sz="2400" dirty="0"/>
              <a:t> za </a:t>
            </a:r>
            <a:r>
              <a:rPr lang="en-US" sz="2400" dirty="0" err="1"/>
              <a:t>sisteme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</a:t>
            </a:r>
            <a:r>
              <a:rPr lang="en-US" sz="2400" dirty="0" err="1"/>
              <a:t>uključuju</a:t>
            </a:r>
            <a:r>
              <a:rPr lang="en-US" sz="2400" dirty="0"/>
              <a:t> </a:t>
            </a:r>
            <a:r>
              <a:rPr lang="en-US" sz="2400" dirty="0" err="1"/>
              <a:t>pravila</a:t>
            </a:r>
            <a:r>
              <a:rPr lang="en-US" sz="2400" dirty="0"/>
              <a:t> </a:t>
            </a:r>
            <a:r>
              <a:rPr lang="en-US" sz="2400" dirty="0" err="1"/>
              <a:t>definisana</a:t>
            </a:r>
            <a:r>
              <a:rPr lang="en-US" sz="2400" dirty="0"/>
              <a:t> od </a:t>
            </a:r>
            <a:r>
              <a:rPr lang="en-US" sz="2400" dirty="0" err="1"/>
              <a:t>strane</a:t>
            </a:r>
            <a:r>
              <a:rPr lang="en-US" sz="2400" dirty="0"/>
              <a:t> </a:t>
            </a:r>
            <a:r>
              <a:rPr lang="en-US" sz="2400" dirty="0" err="1"/>
              <a:t>ljudi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se </a:t>
            </a:r>
            <a:r>
              <a:rPr lang="en-US" sz="2400" dirty="0" err="1"/>
              <a:t>smatraju</a:t>
            </a:r>
            <a:r>
              <a:rPr lang="en-US" sz="2400" dirty="0"/>
              <a:t> </a:t>
            </a:r>
            <a:r>
              <a:rPr lang="en-US" sz="2400" dirty="0" err="1"/>
              <a:t>ekspertima</a:t>
            </a:r>
            <a:r>
              <a:rPr lang="en-US" sz="2400" dirty="0"/>
              <a:t> u </a:t>
            </a:r>
            <a:r>
              <a:rPr lang="en-US" sz="2400" dirty="0" err="1"/>
              <a:t>domenu</a:t>
            </a:r>
            <a:r>
              <a:rPr lang="en-US" sz="2400" dirty="0"/>
              <a:t> </a:t>
            </a:r>
            <a:r>
              <a:rPr lang="en-US" sz="2400" dirty="0" err="1"/>
              <a:t>problema</a:t>
            </a:r>
            <a:endParaRPr lang="en-US" sz="2400" dirty="0"/>
          </a:p>
          <a:p>
            <a:r>
              <a:rPr lang="en-US" sz="2400" dirty="0"/>
              <a:t>Pod </a:t>
            </a:r>
            <a:r>
              <a:rPr lang="en-US" sz="2400" dirty="0" err="1"/>
              <a:t>ekspertskim</a:t>
            </a:r>
            <a:r>
              <a:rPr lang="en-US" sz="2400" dirty="0"/>
              <a:t> </a:t>
            </a:r>
            <a:r>
              <a:rPr lang="en-US" sz="2400" dirty="0" err="1"/>
              <a:t>sistemima</a:t>
            </a:r>
            <a:r>
              <a:rPr lang="en-US" sz="2400" dirty="0"/>
              <a:t> se </a:t>
            </a:r>
            <a:r>
              <a:rPr lang="en-US" sz="2400" dirty="0" err="1"/>
              <a:t>podrazumevaju</a:t>
            </a:r>
            <a:r>
              <a:rPr lang="en-US" sz="2400" dirty="0"/>
              <a:t> </a:t>
            </a:r>
            <a:r>
              <a:rPr lang="en-US" sz="2400" dirty="0" err="1"/>
              <a:t>sistemi</a:t>
            </a:r>
            <a:r>
              <a:rPr lang="en-US" sz="2400" dirty="0"/>
              <a:t> </a:t>
            </a:r>
            <a:r>
              <a:rPr lang="en-US" sz="2400" dirty="0" err="1"/>
              <a:t>bazirani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znanju</a:t>
            </a:r>
            <a:r>
              <a:rPr lang="en-US" sz="2400" dirty="0"/>
              <a:t>, </a:t>
            </a:r>
            <a:r>
              <a:rPr lang="en-US" sz="2400" dirty="0" err="1"/>
              <a:t>koji</a:t>
            </a:r>
            <a:r>
              <a:rPr lang="en-US" sz="2400" dirty="0"/>
              <a:t> </a:t>
            </a:r>
            <a:r>
              <a:rPr lang="en-US" sz="2400" dirty="0" err="1"/>
              <a:t>pri</a:t>
            </a:r>
            <a:r>
              <a:rPr lang="en-US" sz="2400" dirty="0"/>
              <a:t> </a:t>
            </a:r>
            <a:r>
              <a:rPr lang="en-US" sz="2400" dirty="0" err="1"/>
              <a:t>rezonovanju</a:t>
            </a:r>
            <a:r>
              <a:rPr lang="en-US" sz="2400" dirty="0"/>
              <a:t> </a:t>
            </a:r>
            <a:r>
              <a:rPr lang="en-US" sz="2400" dirty="0" err="1"/>
              <a:t>simuliraju</a:t>
            </a:r>
            <a:r>
              <a:rPr lang="en-US" sz="2400" dirty="0"/>
              <a:t> </a:t>
            </a:r>
            <a:r>
              <a:rPr lang="en-US" sz="2400" dirty="0" err="1"/>
              <a:t>sposobnost</a:t>
            </a:r>
            <a:r>
              <a:rPr lang="en-US" sz="2400" dirty="0"/>
              <a:t> </a:t>
            </a:r>
            <a:r>
              <a:rPr lang="en-US" sz="2400" dirty="0" err="1"/>
              <a:t>donošenja</a:t>
            </a:r>
            <a:r>
              <a:rPr lang="en-US" sz="2400" dirty="0"/>
              <a:t> </a:t>
            </a:r>
            <a:r>
              <a:rPr lang="en-US" sz="2400" dirty="0" err="1"/>
              <a:t>odluka</a:t>
            </a:r>
            <a:r>
              <a:rPr lang="en-US" sz="2400" dirty="0"/>
              <a:t> </a:t>
            </a:r>
            <a:r>
              <a:rPr lang="en-US" sz="2400" dirty="0" err="1"/>
              <a:t>karakterističnih</a:t>
            </a:r>
            <a:r>
              <a:rPr lang="en-US" sz="2400" dirty="0"/>
              <a:t> za </a:t>
            </a:r>
            <a:r>
              <a:rPr lang="en-US" sz="2400" dirty="0" err="1"/>
              <a:t>ljudskog</a:t>
            </a:r>
            <a:r>
              <a:rPr lang="en-US" sz="2400" dirty="0"/>
              <a:t> </a:t>
            </a:r>
            <a:r>
              <a:rPr lang="en-US" sz="2400" dirty="0" err="1"/>
              <a:t>eksperta</a:t>
            </a:r>
            <a:endParaRPr lang="en-US" sz="2400" dirty="0"/>
          </a:p>
          <a:p>
            <a:r>
              <a:rPr lang="en-US" sz="2400" dirty="0" err="1"/>
              <a:t>Dizajnirani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da </a:t>
            </a:r>
            <a:r>
              <a:rPr lang="en-US" sz="2400" dirty="0" err="1"/>
              <a:t>rešavaju</a:t>
            </a:r>
            <a:r>
              <a:rPr lang="en-US" sz="2400" dirty="0"/>
              <a:t> </a:t>
            </a:r>
            <a:r>
              <a:rPr lang="en-US" sz="2400" dirty="0" err="1"/>
              <a:t>kompleksne</a:t>
            </a:r>
            <a:r>
              <a:rPr lang="en-US" sz="2400" dirty="0"/>
              <a:t> </a:t>
            </a:r>
            <a:r>
              <a:rPr lang="en-US" sz="2400" dirty="0" err="1"/>
              <a:t>probleme</a:t>
            </a:r>
            <a:r>
              <a:rPr lang="en-US" sz="2400" dirty="0"/>
              <a:t> </a:t>
            </a:r>
            <a:r>
              <a:rPr lang="en-US" sz="2400" dirty="0" err="1"/>
              <a:t>rezonovanjem</a:t>
            </a:r>
            <a:r>
              <a:rPr lang="en-US" sz="2400" dirty="0"/>
              <a:t> </a:t>
            </a:r>
            <a:r>
              <a:rPr lang="en-US" sz="2400" dirty="0" err="1"/>
              <a:t>kroz</a:t>
            </a:r>
            <a:r>
              <a:rPr lang="en-US" sz="2400" dirty="0"/>
              <a:t> </a:t>
            </a:r>
            <a:r>
              <a:rPr lang="en-US" sz="2400" dirty="0" err="1"/>
              <a:t>bazu</a:t>
            </a:r>
            <a:r>
              <a:rPr lang="en-US" sz="2400" dirty="0"/>
              <a:t> </a:t>
            </a:r>
            <a:r>
              <a:rPr lang="en-US" sz="2400" dirty="0" err="1"/>
              <a:t>znanja</a:t>
            </a:r>
            <a:r>
              <a:rPr lang="en-US" sz="2400" dirty="0"/>
              <a:t> </a:t>
            </a:r>
            <a:r>
              <a:rPr lang="en-US" sz="2400" dirty="0" err="1"/>
              <a:t>uz</a:t>
            </a:r>
            <a:r>
              <a:rPr lang="en-US" sz="2400" dirty="0"/>
              <a:t> </a:t>
            </a:r>
            <a:r>
              <a:rPr lang="en-US" sz="2400" dirty="0" err="1"/>
              <a:t>pomoć</a:t>
            </a:r>
            <a:r>
              <a:rPr lang="en-US" sz="2400" dirty="0"/>
              <a:t> </a:t>
            </a:r>
            <a:r>
              <a:rPr lang="en-US" sz="2400" dirty="0" err="1"/>
              <a:t>pravila</a:t>
            </a:r>
            <a:r>
              <a:rPr lang="en-US" sz="2400" dirty="0"/>
              <a:t>, </a:t>
            </a:r>
            <a:r>
              <a:rPr lang="en-US" sz="2400" dirty="0" err="1"/>
              <a:t>koja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uglavnom</a:t>
            </a:r>
            <a:r>
              <a:rPr lang="en-US" sz="2400" dirty="0"/>
              <a:t> </a:t>
            </a:r>
            <a:r>
              <a:rPr lang="en-US" sz="2400" dirty="0" err="1"/>
              <a:t>predstavljena</a:t>
            </a:r>
            <a:r>
              <a:rPr lang="en-US" sz="2400" dirty="0"/>
              <a:t> </a:t>
            </a:r>
            <a:r>
              <a:rPr lang="en-US" sz="2400" dirty="0" err="1"/>
              <a:t>kroz</a:t>
            </a:r>
            <a:r>
              <a:rPr lang="en-US" sz="2400" dirty="0"/>
              <a:t> if-then </a:t>
            </a:r>
            <a:r>
              <a:rPr lang="en-US" sz="2400" dirty="0" err="1"/>
              <a:t>strukturu</a:t>
            </a:r>
            <a:endParaRPr lang="en-US" sz="2400" dirty="0"/>
          </a:p>
          <a:p>
            <a:r>
              <a:rPr lang="en-US" sz="2400" dirty="0" err="1"/>
              <a:t>Dva</a:t>
            </a:r>
            <a:r>
              <a:rPr lang="en-US" sz="2400" dirty="0"/>
              <a:t> </a:t>
            </a:r>
            <a:r>
              <a:rPr lang="en-US" sz="2400" dirty="0" err="1"/>
              <a:t>podsistema</a:t>
            </a:r>
            <a:r>
              <a:rPr lang="en-US" sz="2400" dirty="0"/>
              <a:t> </a:t>
            </a:r>
            <a:r>
              <a:rPr lang="en-US" sz="2400" dirty="0" err="1"/>
              <a:t>eksperskih</a:t>
            </a:r>
            <a:r>
              <a:rPr lang="en-US" sz="2400" dirty="0"/>
              <a:t> </a:t>
            </a:r>
            <a:r>
              <a:rPr lang="en-US" sz="2400" dirty="0" err="1"/>
              <a:t>sistema</a:t>
            </a:r>
            <a:r>
              <a:rPr lang="en-US" sz="2400" dirty="0"/>
              <a:t>: </a:t>
            </a:r>
            <a:r>
              <a:rPr lang="en-US" sz="2400" dirty="0" err="1"/>
              <a:t>baza</a:t>
            </a:r>
            <a:r>
              <a:rPr lang="en-US" sz="2400" dirty="0"/>
              <a:t> </a:t>
            </a:r>
            <a:r>
              <a:rPr lang="en-US" sz="2400" dirty="0" err="1"/>
              <a:t>znanja</a:t>
            </a:r>
            <a:r>
              <a:rPr lang="sr-Latn-RS" sz="2400" dirty="0"/>
              <a:t> (koja obuhvata pravila i činjenice – adekvatno </a:t>
            </a:r>
            <a:r>
              <a:rPr lang="pl-PL" sz="2400" dirty="0"/>
              <a:t>reprezentovano znanje relevantno za domen problema</a:t>
            </a:r>
            <a:r>
              <a:rPr lang="sr-Latn-RS" sz="2400" dirty="0"/>
              <a:t>)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mehanizam</a:t>
            </a:r>
            <a:r>
              <a:rPr lang="en-US" sz="2400" dirty="0"/>
              <a:t> za </a:t>
            </a:r>
            <a:r>
              <a:rPr lang="en-US" sz="2400" dirty="0" err="1"/>
              <a:t>zaklju</a:t>
            </a:r>
            <a:r>
              <a:rPr lang="sr-Latn-RS" sz="2400" dirty="0"/>
              <a:t>čivanje (rezoner, primenjuje pravila na činjenice)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5152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598DAD-A75D-4323-B18B-8DE26F5C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Struktura Drools-a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E2DB0B4-BC6F-4EF6-998A-EE544A38F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1" y="1497496"/>
            <a:ext cx="8852452" cy="4863547"/>
          </a:xfrm>
        </p:spPr>
      </p:pic>
    </p:spTree>
    <p:extLst>
      <p:ext uri="{BB962C8B-B14F-4D97-AF65-F5344CB8AC3E}">
        <p14:creationId xmlns:p14="http://schemas.microsoft.com/office/powerpoint/2010/main" val="2021445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A90B8B-0E51-4ADD-8E3E-1EF49F32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 Drools pravila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6CE05D0-A1FF-440E-A5F9-71409FC08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83" y="1373034"/>
            <a:ext cx="7248939" cy="5119841"/>
          </a:xfrm>
        </p:spPr>
      </p:pic>
    </p:spTree>
    <p:extLst>
      <p:ext uri="{BB962C8B-B14F-4D97-AF65-F5344CB8AC3E}">
        <p14:creationId xmlns:p14="http://schemas.microsoft.com/office/powerpoint/2010/main" val="629782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CA4A2B-BB74-418D-8EC0-570FA994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algoritam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F8265F-1F7A-4AB3-ADF2-29A11C995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R</a:t>
            </a:r>
            <a:r>
              <a:rPr lang="en-US" dirty="0" err="1"/>
              <a:t>azvio</a:t>
            </a:r>
            <a:r>
              <a:rPr lang="sr-Latn-RS" dirty="0"/>
              <a:t> ga je</a:t>
            </a:r>
            <a:r>
              <a:rPr lang="en-US" dirty="0"/>
              <a:t> </a:t>
            </a:r>
            <a:r>
              <a:rPr lang="en-US" dirty="0" err="1"/>
              <a:t>američki</a:t>
            </a:r>
            <a:r>
              <a:rPr lang="en-US" dirty="0"/>
              <a:t> </a:t>
            </a:r>
            <a:r>
              <a:rPr lang="en-US" dirty="0" err="1"/>
              <a:t>naučnik</a:t>
            </a:r>
            <a:r>
              <a:rPr lang="en-US" dirty="0"/>
              <a:t> Charles L. </a:t>
            </a:r>
            <a:r>
              <a:rPr lang="en-US" dirty="0" err="1"/>
              <a:t>Forgy</a:t>
            </a:r>
            <a:r>
              <a:rPr lang="en-US" dirty="0"/>
              <a:t> </a:t>
            </a:r>
            <a:r>
              <a:rPr lang="en-US" dirty="0" err="1"/>
              <a:t>kasnih</a:t>
            </a:r>
            <a:r>
              <a:rPr lang="en-US" dirty="0"/>
              <a:t> 70ih </a:t>
            </a:r>
            <a:r>
              <a:rPr lang="en-US" dirty="0" err="1"/>
              <a:t>godina</a:t>
            </a:r>
            <a:endParaRPr lang="sr-Latn-RS" dirty="0"/>
          </a:p>
          <a:p>
            <a:r>
              <a:rPr lang="en-US" dirty="0" err="1"/>
              <a:t>Ideja</a:t>
            </a:r>
            <a:r>
              <a:rPr lang="sr-Latn-RS" dirty="0"/>
              <a:t> </a:t>
            </a:r>
            <a:r>
              <a:rPr lang="en-US" dirty="0" err="1"/>
              <a:t>jeste</a:t>
            </a:r>
            <a:r>
              <a:rPr lang="en-US" dirty="0"/>
              <a:t> da</a:t>
            </a:r>
            <a:r>
              <a:rPr lang="sr-Latn-RS" dirty="0"/>
              <a:t> se</a:t>
            </a:r>
            <a:r>
              <a:rPr lang="en-US" dirty="0"/>
              <a:t> </a:t>
            </a:r>
            <a:r>
              <a:rPr lang="en-US" dirty="0" err="1"/>
              <a:t>razdvoji</a:t>
            </a:r>
            <a:r>
              <a:rPr lang="en-US" dirty="0"/>
              <a:t> </a:t>
            </a:r>
            <a:r>
              <a:rPr lang="en-US" dirty="0" err="1"/>
              <a:t>evaluacij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hipoteze</a:t>
            </a:r>
            <a:r>
              <a:rPr lang="en-US" dirty="0"/>
              <a:t> od </a:t>
            </a:r>
            <a:r>
              <a:rPr lang="en-US" dirty="0" err="1"/>
              <a:t>redosleda</a:t>
            </a:r>
            <a:r>
              <a:rPr lang="en-US" dirty="0"/>
              <a:t> </a:t>
            </a:r>
            <a:r>
              <a:rPr lang="en-US" dirty="0" err="1"/>
              <a:t>izvršavanja</a:t>
            </a:r>
            <a:endParaRPr lang="sr-Latn-RS" dirty="0"/>
          </a:p>
          <a:p>
            <a:r>
              <a:rPr lang="sr-Latn-RS" dirty="0"/>
              <a:t>U </a:t>
            </a:r>
            <a:r>
              <a:rPr lang="en-US" dirty="0" err="1"/>
              <a:t>situacij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poslovnih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trebaju</a:t>
            </a:r>
            <a:r>
              <a:rPr lang="en-US" dirty="0"/>
              <a:t> da se </a:t>
            </a:r>
            <a:r>
              <a:rPr lang="en-US" dirty="0" err="1"/>
              <a:t>primene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činjenice</a:t>
            </a:r>
            <a:r>
              <a:rPr lang="en-US" dirty="0"/>
              <a:t>, </a:t>
            </a:r>
            <a:r>
              <a:rPr lang="en-US" dirty="0" err="1"/>
              <a:t>konstantna</a:t>
            </a:r>
            <a:r>
              <a:rPr lang="en-US" dirty="0"/>
              <a:t> </a:t>
            </a:r>
            <a:r>
              <a:rPr lang="en-US" dirty="0" err="1"/>
              <a:t>evaluacija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reevaluacija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uređivanje</a:t>
            </a:r>
            <a:r>
              <a:rPr lang="en-US" dirty="0"/>
              <a:t> </a:t>
            </a:r>
            <a:r>
              <a:rPr lang="en-US" dirty="0" err="1"/>
              <a:t>redosleda</a:t>
            </a:r>
            <a:r>
              <a:rPr lang="en-US" dirty="0"/>
              <a:t> </a:t>
            </a:r>
            <a:r>
              <a:rPr lang="en-US" dirty="0" err="1"/>
              <a:t>izvršavanja</a:t>
            </a:r>
            <a:r>
              <a:rPr lang="en-US" dirty="0"/>
              <a:t> </a:t>
            </a:r>
            <a:r>
              <a:rPr lang="sr-Latn-RS" dirty="0"/>
              <a:t>je često </a:t>
            </a:r>
            <a:r>
              <a:rPr lang="en-US" dirty="0" err="1"/>
              <a:t>resursno</a:t>
            </a:r>
            <a:r>
              <a:rPr lang="en-US" dirty="0"/>
              <a:t> </a:t>
            </a: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zahtevno</a:t>
            </a:r>
            <a:endParaRPr lang="sr-Latn-RS" dirty="0"/>
          </a:p>
          <a:p>
            <a:r>
              <a:rPr lang="sr-Latn-RS" dirty="0"/>
              <a:t>U</a:t>
            </a:r>
            <a:r>
              <a:rPr lang="pt-BR" dirty="0"/>
              <a:t>šted</a:t>
            </a:r>
            <a:r>
              <a:rPr lang="sr-Latn-RS" dirty="0"/>
              <a:t>a</a:t>
            </a:r>
            <a:r>
              <a:rPr lang="pt-BR" dirty="0"/>
              <a:t> na resursima – rezultuje sa manjim iskorišćenjem memorije i bržom evaluacijom pravila</a:t>
            </a:r>
            <a:endParaRPr lang="sr-Latn-RS" dirty="0"/>
          </a:p>
          <a:p>
            <a:r>
              <a:rPr lang="en-US" dirty="0"/>
              <a:t>Rete </a:t>
            </a:r>
            <a:r>
              <a:rPr lang="en-US" dirty="0" err="1"/>
              <a:t>algoritam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optimalan</a:t>
            </a:r>
            <a:r>
              <a:rPr lang="en-US" dirty="0"/>
              <a:t> u </a:t>
            </a:r>
            <a:r>
              <a:rPr lang="en-US" dirty="0" err="1"/>
              <a:t>svim</a:t>
            </a:r>
            <a:r>
              <a:rPr lang="en-US" dirty="0"/>
              <a:t> </a:t>
            </a:r>
            <a:r>
              <a:rPr lang="en-US" dirty="0" err="1"/>
              <a:t>situacijama</a:t>
            </a:r>
            <a:r>
              <a:rPr lang="en-US" dirty="0"/>
              <a:t>; on </a:t>
            </a:r>
            <a:r>
              <a:rPr lang="en-US" dirty="0" err="1"/>
              <a:t>idealno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manji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u </a:t>
            </a:r>
            <a:r>
              <a:rPr lang="en-US" dirty="0" err="1"/>
              <a:t>radnoj</a:t>
            </a:r>
            <a:r>
              <a:rPr lang="en-US" dirty="0"/>
              <a:t> </a:t>
            </a:r>
            <a:r>
              <a:rPr lang="en-US" dirty="0" err="1"/>
              <a:t>memoriji</a:t>
            </a:r>
            <a:endParaRPr lang="sr-Latn-RS" dirty="0"/>
          </a:p>
          <a:p>
            <a:r>
              <a:rPr lang="en-US" dirty="0" err="1"/>
              <a:t>Tradicionalni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bi bio </a:t>
            </a:r>
            <a:r>
              <a:rPr lang="en-US" dirty="0" err="1"/>
              <a:t>uređivanje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ugneždenje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se </a:t>
            </a:r>
            <a:r>
              <a:rPr lang="en-US" dirty="0" err="1"/>
              <a:t>izvršavaju</a:t>
            </a:r>
            <a:r>
              <a:rPr lang="en-US" dirty="0"/>
              <a:t> </a:t>
            </a:r>
            <a:r>
              <a:rPr lang="en-US" dirty="0" err="1"/>
              <a:t>sekvencijalno</a:t>
            </a:r>
            <a:r>
              <a:rPr lang="en-US" dirty="0"/>
              <a:t>.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primenljiv</a:t>
            </a:r>
            <a:r>
              <a:rPr lang="en-US" dirty="0"/>
              <a:t> u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pravilo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se </a:t>
            </a:r>
            <a:r>
              <a:rPr lang="en-US" dirty="0" err="1"/>
              <a:t>izvrši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izvršavanja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pravila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5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301B33-6F79-4AE2-AF67-CC8A2366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algoritam - primer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3BC3F7-0E16-4A1A-8CEA-DF2A8A94A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ukupna</a:t>
            </a:r>
            <a:r>
              <a:rPr lang="en-US" dirty="0"/>
              <a:t> </a:t>
            </a:r>
            <a:r>
              <a:rPr lang="en-US" dirty="0" err="1"/>
              <a:t>kilometraža</a:t>
            </a:r>
            <a:r>
              <a:rPr lang="en-US" dirty="0"/>
              <a:t> </a:t>
            </a:r>
            <a:r>
              <a:rPr lang="en-US" dirty="0" err="1"/>
              <a:t>letova</a:t>
            </a:r>
            <a:r>
              <a:rPr lang="en-US" dirty="0"/>
              <a:t> u </a:t>
            </a:r>
            <a:r>
              <a:rPr lang="en-US" dirty="0" err="1"/>
              <a:t>prošloj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tekućoj</a:t>
            </a:r>
            <a:r>
              <a:rPr lang="en-US" dirty="0"/>
              <a:t> </a:t>
            </a:r>
            <a:r>
              <a:rPr lang="en-US" dirty="0" err="1"/>
              <a:t>godini</a:t>
            </a:r>
            <a:r>
              <a:rPr lang="en-US" dirty="0"/>
              <a:t> &gt; 25000km </a:t>
            </a:r>
            <a:r>
              <a:rPr lang="en-US" dirty="0" err="1"/>
              <a:t>onda</a:t>
            </a:r>
            <a:r>
              <a:rPr lang="en-US" dirty="0"/>
              <a:t> je Status = </a:t>
            </a:r>
            <a:r>
              <a:rPr lang="en-US" dirty="0" err="1"/>
              <a:t>Srebrni</a:t>
            </a:r>
            <a:r>
              <a:rPr lang="en-US" dirty="0"/>
              <a:t> </a:t>
            </a:r>
          </a:p>
          <a:p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ukupna</a:t>
            </a:r>
            <a:r>
              <a:rPr lang="en-US" dirty="0"/>
              <a:t> </a:t>
            </a:r>
            <a:r>
              <a:rPr lang="en-US" dirty="0" err="1"/>
              <a:t>kilometraža</a:t>
            </a:r>
            <a:r>
              <a:rPr lang="en-US" dirty="0"/>
              <a:t> </a:t>
            </a:r>
            <a:r>
              <a:rPr lang="en-US" dirty="0" err="1"/>
              <a:t>letova</a:t>
            </a:r>
            <a:r>
              <a:rPr lang="en-US" dirty="0"/>
              <a:t> u </a:t>
            </a:r>
            <a:r>
              <a:rPr lang="en-US" dirty="0" err="1"/>
              <a:t>prošloj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tekućoj</a:t>
            </a:r>
            <a:r>
              <a:rPr lang="en-US" dirty="0"/>
              <a:t> </a:t>
            </a:r>
            <a:r>
              <a:rPr lang="en-US" dirty="0" err="1"/>
              <a:t>godini</a:t>
            </a:r>
            <a:r>
              <a:rPr lang="en-US" dirty="0"/>
              <a:t> &gt; 100000km </a:t>
            </a:r>
            <a:r>
              <a:rPr lang="en-US" dirty="0" err="1"/>
              <a:t>onda</a:t>
            </a:r>
            <a:r>
              <a:rPr lang="en-US" dirty="0"/>
              <a:t> je Status = </a:t>
            </a:r>
            <a:r>
              <a:rPr lang="en-US" dirty="0" err="1"/>
              <a:t>Zlatni</a:t>
            </a:r>
            <a:endParaRPr lang="en-US" dirty="0"/>
          </a:p>
          <a:p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kilometraža</a:t>
            </a:r>
            <a:r>
              <a:rPr lang="en-US" dirty="0"/>
              <a:t> </a:t>
            </a:r>
            <a:r>
              <a:rPr lang="en-US" dirty="0" err="1"/>
              <a:t>leta</a:t>
            </a:r>
            <a:r>
              <a:rPr lang="en-US" dirty="0"/>
              <a:t> </a:t>
            </a:r>
            <a:r>
              <a:rPr lang="en-US" dirty="0" err="1"/>
              <a:t>manja</a:t>
            </a:r>
            <a:r>
              <a:rPr lang="en-US" dirty="0"/>
              <a:t> od 500km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dodeli</a:t>
            </a:r>
            <a:r>
              <a:rPr lang="en-US" dirty="0"/>
              <a:t> 500km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kilometražu</a:t>
            </a:r>
            <a:r>
              <a:rPr lang="en-US" dirty="0"/>
              <a:t> </a:t>
            </a:r>
            <a:r>
              <a:rPr lang="en-US" dirty="0" err="1"/>
              <a:t>leta</a:t>
            </a:r>
            <a:endParaRPr lang="en-US" dirty="0"/>
          </a:p>
          <a:p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kilometraža</a:t>
            </a:r>
            <a:r>
              <a:rPr lang="en-US" dirty="0"/>
              <a:t> </a:t>
            </a:r>
            <a:r>
              <a:rPr lang="en-US" dirty="0" err="1"/>
              <a:t>leta</a:t>
            </a:r>
            <a:r>
              <a:rPr lang="en-US" dirty="0"/>
              <a:t> </a:t>
            </a:r>
            <a:r>
              <a:rPr lang="en-US" dirty="0" err="1"/>
              <a:t>veća</a:t>
            </a:r>
            <a:r>
              <a:rPr lang="en-US" dirty="0"/>
              <a:t> od 500km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dodeli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kilometražu</a:t>
            </a:r>
            <a:r>
              <a:rPr lang="en-US" dirty="0"/>
              <a:t> </a:t>
            </a:r>
            <a:r>
              <a:rPr lang="en-US" dirty="0" err="1"/>
              <a:t>leta</a:t>
            </a:r>
            <a:endParaRPr lang="en-US" dirty="0"/>
          </a:p>
          <a:p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dirty="0" err="1"/>
              <a:t>biznis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prva</a:t>
            </a:r>
            <a:r>
              <a:rPr lang="en-US" dirty="0"/>
              <a:t>, </a:t>
            </a:r>
            <a:r>
              <a:rPr lang="en-US" dirty="0" err="1"/>
              <a:t>dodeli</a:t>
            </a:r>
            <a:r>
              <a:rPr lang="en-US" dirty="0"/>
              <a:t> bonus 50%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kilometražu</a:t>
            </a:r>
            <a:r>
              <a:rPr lang="en-US" dirty="0"/>
              <a:t> </a:t>
            </a:r>
            <a:r>
              <a:rPr lang="en-US" dirty="0" err="1"/>
              <a:t>leta</a:t>
            </a:r>
            <a:endParaRPr lang="en-US" dirty="0"/>
          </a:p>
          <a:p>
            <a:r>
              <a:rPr lang="en-US" dirty="0" err="1"/>
              <a:t>Ako</a:t>
            </a:r>
            <a:r>
              <a:rPr lang="en-US" dirty="0"/>
              <a:t> je status </a:t>
            </a:r>
            <a:r>
              <a:rPr lang="en-US" dirty="0" err="1"/>
              <a:t>Zlatni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partner let, </a:t>
            </a:r>
            <a:r>
              <a:rPr lang="en-US" dirty="0" err="1"/>
              <a:t>dodeli</a:t>
            </a:r>
            <a:r>
              <a:rPr lang="en-US" dirty="0"/>
              <a:t> bonus 100%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kilometražu</a:t>
            </a:r>
            <a:r>
              <a:rPr lang="en-US" dirty="0"/>
              <a:t> </a:t>
            </a:r>
            <a:r>
              <a:rPr lang="en-US" dirty="0" err="1"/>
              <a:t>leta</a:t>
            </a:r>
            <a:endParaRPr lang="en-US" dirty="0"/>
          </a:p>
          <a:p>
            <a:r>
              <a:rPr lang="en-US" dirty="0" err="1"/>
              <a:t>Ako</a:t>
            </a:r>
            <a:r>
              <a:rPr lang="en-US" dirty="0"/>
              <a:t> je status </a:t>
            </a:r>
            <a:r>
              <a:rPr lang="en-US" dirty="0" err="1"/>
              <a:t>Srebrni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partner let, </a:t>
            </a:r>
            <a:r>
              <a:rPr lang="en-US" dirty="0" err="1"/>
              <a:t>dodeli</a:t>
            </a:r>
            <a:r>
              <a:rPr lang="en-US" dirty="0"/>
              <a:t> bonus 20%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kilometražu</a:t>
            </a:r>
            <a:r>
              <a:rPr lang="en-US" dirty="0"/>
              <a:t> </a:t>
            </a:r>
            <a:r>
              <a:rPr lang="en-US" dirty="0" err="1"/>
              <a:t>leta</a:t>
            </a:r>
            <a:endParaRPr lang="en-US" dirty="0"/>
          </a:p>
          <a:p>
            <a:r>
              <a:rPr lang="en-US" dirty="0" err="1"/>
              <a:t>Ako</a:t>
            </a:r>
            <a:r>
              <a:rPr lang="en-US" dirty="0"/>
              <a:t> je status </a:t>
            </a:r>
            <a:r>
              <a:rPr lang="en-US" dirty="0" err="1"/>
              <a:t>Srebrni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 </a:t>
            </a:r>
            <a:r>
              <a:rPr lang="en-US" dirty="0" err="1"/>
              <a:t>toku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</a:t>
            </a:r>
            <a:r>
              <a:rPr lang="en-US" dirty="0" err="1"/>
              <a:t>meseca</a:t>
            </a:r>
            <a:r>
              <a:rPr lang="en-US" dirty="0"/>
              <a:t> je </a:t>
            </a:r>
            <a:r>
              <a:rPr lang="en-US" dirty="0" err="1"/>
              <a:t>imao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od 5 </a:t>
            </a:r>
            <a:r>
              <a:rPr lang="en-US" dirty="0" err="1"/>
              <a:t>letova</a:t>
            </a:r>
            <a:r>
              <a:rPr lang="en-US" dirty="0"/>
              <a:t>, </a:t>
            </a:r>
            <a:r>
              <a:rPr lang="en-US" dirty="0" err="1"/>
              <a:t>dodeli</a:t>
            </a:r>
            <a:r>
              <a:rPr lang="en-US" dirty="0"/>
              <a:t> bonus 1000km</a:t>
            </a:r>
          </a:p>
          <a:p>
            <a:r>
              <a:rPr lang="en-US" dirty="0" err="1"/>
              <a:t>Ako</a:t>
            </a:r>
            <a:r>
              <a:rPr lang="en-US" dirty="0"/>
              <a:t> je status </a:t>
            </a:r>
            <a:r>
              <a:rPr lang="en-US" dirty="0" err="1"/>
              <a:t>Zlatni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 </a:t>
            </a:r>
            <a:r>
              <a:rPr lang="en-US" dirty="0" err="1"/>
              <a:t>toku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</a:t>
            </a:r>
            <a:r>
              <a:rPr lang="en-US" dirty="0" err="1"/>
              <a:t>meseca</a:t>
            </a:r>
            <a:r>
              <a:rPr lang="en-US" dirty="0"/>
              <a:t> je </a:t>
            </a:r>
            <a:r>
              <a:rPr lang="en-US" dirty="0" err="1"/>
              <a:t>imao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od 5 </a:t>
            </a:r>
            <a:r>
              <a:rPr lang="en-US" dirty="0" err="1"/>
              <a:t>letova</a:t>
            </a:r>
            <a:r>
              <a:rPr lang="en-US" dirty="0"/>
              <a:t>, </a:t>
            </a:r>
            <a:r>
              <a:rPr lang="en-US" dirty="0" err="1"/>
              <a:t>dodeli</a:t>
            </a:r>
            <a:r>
              <a:rPr lang="en-US" dirty="0"/>
              <a:t> bonus 3000km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73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BA3513-03E5-4878-9C5A-0FE9670C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mreža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376D8D-BEC5-4E85-AF12-44D0782FA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P</a:t>
            </a:r>
            <a:r>
              <a:rPr lang="en-US" dirty="0" err="1"/>
              <a:t>redstavlja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algoritma</a:t>
            </a:r>
            <a:endParaRPr lang="sr-Latn-RS" dirty="0"/>
          </a:p>
          <a:p>
            <a:r>
              <a:rPr lang="en-US" dirty="0" err="1"/>
              <a:t>Sačinjena</a:t>
            </a:r>
            <a:r>
              <a:rPr lang="en-US" dirty="0"/>
              <a:t> je od </a:t>
            </a:r>
            <a:r>
              <a:rPr lang="en-US" dirty="0" err="1"/>
              <a:t>čvorova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sadrže</a:t>
            </a:r>
            <a:r>
              <a:rPr lang="en-US" dirty="0"/>
              <a:t> </a:t>
            </a:r>
            <a:r>
              <a:rPr lang="en-US" dirty="0" err="1"/>
              <a:t>listu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zadovoljavaju</a:t>
            </a:r>
            <a:r>
              <a:rPr lang="en-US" dirty="0"/>
              <a:t> </a:t>
            </a:r>
            <a:r>
              <a:rPr lang="en-US" dirty="0" err="1"/>
              <a:t>određeni</a:t>
            </a:r>
            <a:r>
              <a:rPr lang="en-US" dirty="0"/>
              <a:t> </a:t>
            </a:r>
            <a:r>
              <a:rPr lang="en-US" dirty="0" err="1"/>
              <a:t>uslov</a:t>
            </a:r>
            <a:endParaRPr lang="sr-Latn-RS" dirty="0"/>
          </a:p>
          <a:p>
            <a:r>
              <a:rPr lang="sr-Latn-RS" dirty="0"/>
              <a:t>P</a:t>
            </a:r>
            <a:r>
              <a:rPr lang="en-US" dirty="0" err="1"/>
              <a:t>rvi</a:t>
            </a:r>
            <a:r>
              <a:rPr lang="en-US" dirty="0"/>
              <a:t> deo Rete </a:t>
            </a:r>
            <a:r>
              <a:rPr lang="en-US" dirty="0" err="1"/>
              <a:t>mreže</a:t>
            </a:r>
            <a:r>
              <a:rPr lang="sr-Latn-RS" dirty="0"/>
              <a:t> je diskriminantno stablo - počinje sa alfa čvorovima koji se asociraju sa klasama i sve instance jedne klase su elementi jednog alfa čvora</a:t>
            </a:r>
          </a:p>
          <a:p>
            <a:r>
              <a:rPr lang="en-US" dirty="0" err="1"/>
              <a:t>Diskriminacija</a:t>
            </a:r>
            <a:r>
              <a:rPr lang="en-US" dirty="0"/>
              <a:t> se </a:t>
            </a:r>
            <a:r>
              <a:rPr lang="en-US" dirty="0" err="1"/>
              <a:t>dešava</a:t>
            </a:r>
            <a:r>
              <a:rPr lang="en-US" dirty="0"/>
              <a:t>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dodamo</a:t>
            </a:r>
            <a:r>
              <a:rPr lang="en-US" dirty="0"/>
              <a:t> </a:t>
            </a:r>
            <a:r>
              <a:rPr lang="en-US" dirty="0" err="1"/>
              <a:t>uslove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sr-Latn-RS" dirty="0"/>
              <a:t>, s</a:t>
            </a:r>
            <a:r>
              <a:rPr lang="en-US" dirty="0" err="1"/>
              <a:t>vaki</a:t>
            </a:r>
            <a:r>
              <a:rPr lang="en-US" dirty="0"/>
              <a:t>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čvor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test </a:t>
            </a:r>
            <a:r>
              <a:rPr lang="en-US" dirty="0" err="1"/>
              <a:t>niza</a:t>
            </a:r>
            <a:r>
              <a:rPr lang="en-US" dirty="0"/>
              <a:t> </a:t>
            </a:r>
            <a:r>
              <a:rPr lang="en-US" dirty="0" err="1"/>
              <a:t>uslova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definisani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višim</a:t>
            </a:r>
            <a:r>
              <a:rPr lang="en-US" dirty="0"/>
              <a:t> </a:t>
            </a:r>
            <a:r>
              <a:rPr lang="en-US" dirty="0" err="1"/>
              <a:t>nivoima</a:t>
            </a:r>
            <a:r>
              <a:rPr lang="sr-Latn-RS" dirty="0"/>
              <a:t> – ovi čvorovi formiraju alfa mrežu</a:t>
            </a:r>
          </a:p>
          <a:p>
            <a:r>
              <a:rPr lang="sr-Latn-RS" dirty="0"/>
              <a:t>Na kraju, spajamo čvorove različitih klasa, i takvi čvorovi se nazivaju beta čvorovi, odnosno kombinacije liste objekata iz jedne grane koji zadovoljavaju određene uslove sa listama objekata iz druge grane koji takođe zadovoljavaju određene uslove – oni formiraju beta mrežu</a:t>
            </a:r>
          </a:p>
          <a:p>
            <a:r>
              <a:rPr lang="sr-Latn-RS" dirty="0"/>
              <a:t>Sve se završava akcijom pravila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55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306AEC-CF83-437E-98A8-6E8A7F45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mreža - primer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="" xmlns:a16="http://schemas.microsoft.com/office/drawing/2014/main" id="{86C26BA9-2039-4D0F-BFD1-0B2B59DAF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40836"/>
            <a:ext cx="8229600" cy="3264348"/>
          </a:xfrm>
        </p:spPr>
      </p:pic>
    </p:spTree>
    <p:extLst>
      <p:ext uri="{BB962C8B-B14F-4D97-AF65-F5344CB8AC3E}">
        <p14:creationId xmlns:p14="http://schemas.microsoft.com/office/powerpoint/2010/main" val="3228007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4265B4-C02F-4413-83E1-25AFDADF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mreža - primer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BD43102-969F-40E7-B9FF-03B103F59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69" y="1497495"/>
            <a:ext cx="9819861" cy="4705972"/>
          </a:xfrm>
        </p:spPr>
      </p:pic>
    </p:spTree>
    <p:extLst>
      <p:ext uri="{BB962C8B-B14F-4D97-AF65-F5344CB8AC3E}">
        <p14:creationId xmlns:p14="http://schemas.microsoft.com/office/powerpoint/2010/main" val="2407266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240BC2-9CFF-4095-AC7D-07428405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algoritam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CDA1B3-0940-424C-A934-A9D040A04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Faza evaluacije - puštanje podataka kroz Rete mrežu, da bi se identifikovala relevantna pravila čiji su uslovi zadovoljeni</a:t>
            </a:r>
          </a:p>
          <a:p>
            <a:r>
              <a:rPr lang="sr-Latn-RS" dirty="0"/>
              <a:t>Faza izvršavanja - za pravila čiji su svi uslovi zadovoljeni kažemo da su aktivna u agendi. Agenda sadrži listu svih pravila koja trebaju da se izvrše, zajedno sa listom svih objekata koji su uticali na to da pravilo dospe u agendu. Agenda će sortirati pravila na osnovu prioriteta izvršavanja, ili nekog drugog mehanizma razrešenja konflikta</a:t>
            </a:r>
          </a:p>
          <a:p>
            <a:r>
              <a:rPr lang="sr-Latn-RS" dirty="0"/>
              <a:t>Ponavljanje ciklusa - nakon izvršavanja prvog pravila, činjenice se ponovo propagiraju, i ukoliko je došlo do promene nad činjenicama, odgovarajuća pravila će se ponovo evaluirati, i to samo ona za koja su relevantna polja promenjena. Ona pravila koja su već prošla evaluaciju i čija relevantna polja nisu promenjena, ostaju u memoriji i neće se ponovo evaluirati.</a:t>
            </a:r>
          </a:p>
          <a:p>
            <a:r>
              <a:rPr lang="sr-Latn-RS" dirty="0"/>
              <a:t>Varijacije Rete algoritma: Rete II, Rete III, Rete 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341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3B15B-00C1-4AA0-A1AA-77265467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algoritam – grafički prikaz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87B27E7-E06A-4E99-B367-1AF4BB6DF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52" y="1351722"/>
            <a:ext cx="8812696" cy="5274365"/>
          </a:xfrm>
        </p:spPr>
      </p:pic>
    </p:spTree>
    <p:extLst>
      <p:ext uri="{BB962C8B-B14F-4D97-AF65-F5344CB8AC3E}">
        <p14:creationId xmlns:p14="http://schemas.microsoft.com/office/powerpoint/2010/main" val="2557099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175AB6-F2FE-46EF-A04A-44C0D9C2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Poslovne web aplikacije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20A228-F9FA-4467-B8FC-CE16675D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K</a:t>
            </a:r>
            <a:r>
              <a:rPr lang="nn-NO" dirty="0"/>
              <a:t>lijentsko-serverski softver koji koristi web pretraživač za prikazivanje interfejsa, i server za čuvanje podataka</a:t>
            </a:r>
            <a:endParaRPr lang="sr-Latn-RS" dirty="0"/>
          </a:p>
          <a:p>
            <a:r>
              <a:rPr lang="sr-Latn-RS" dirty="0"/>
              <a:t>O</a:t>
            </a:r>
            <a:r>
              <a:rPr lang="en-US" dirty="0" err="1"/>
              <a:t>mogućuju</a:t>
            </a: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snimanje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internih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eksternih</a:t>
            </a:r>
            <a:r>
              <a:rPr lang="en-US" dirty="0"/>
              <a:t> </a:t>
            </a:r>
            <a:r>
              <a:rPr lang="en-US" dirty="0" err="1"/>
              <a:t>operacija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kompanije</a:t>
            </a:r>
            <a:endParaRPr lang="sr-Latn-RS" dirty="0"/>
          </a:p>
          <a:p>
            <a:r>
              <a:rPr lang="en-US" dirty="0"/>
              <a:t>Svi </a:t>
            </a:r>
            <a:r>
              <a:rPr lang="en-US" dirty="0" err="1"/>
              <a:t>mogu</a:t>
            </a:r>
            <a:r>
              <a:rPr lang="en-US" dirty="0"/>
              <a:t> da </a:t>
            </a:r>
            <a:r>
              <a:rPr lang="en-US" dirty="0" err="1"/>
              <a:t>pristupe</a:t>
            </a:r>
            <a:r>
              <a:rPr lang="en-US" dirty="0"/>
              <a:t> web </a:t>
            </a:r>
            <a:r>
              <a:rPr lang="en-US" dirty="0" err="1"/>
              <a:t>aplikaciji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kog</a:t>
            </a:r>
            <a:r>
              <a:rPr lang="en-US" dirty="0"/>
              <a:t> </a:t>
            </a:r>
            <a:r>
              <a:rPr lang="en-US" dirty="0" err="1"/>
              <a:t>računara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je </a:t>
            </a:r>
            <a:r>
              <a:rPr lang="en-US" dirty="0" err="1"/>
              <a:t>povezan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internet,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standardnih</a:t>
            </a:r>
            <a:r>
              <a:rPr lang="en-US" dirty="0"/>
              <a:t> </a:t>
            </a:r>
            <a:r>
              <a:rPr lang="sr-Latn-RS" dirty="0"/>
              <a:t>web </a:t>
            </a:r>
            <a:r>
              <a:rPr lang="en-US" dirty="0" err="1"/>
              <a:t>pretraživača</a:t>
            </a:r>
            <a:endParaRPr lang="en-US" dirty="0"/>
          </a:p>
          <a:p>
            <a:r>
              <a:rPr lang="en-US" dirty="0" err="1"/>
              <a:t>Bitno</a:t>
            </a:r>
            <a:r>
              <a:rPr lang="en-US" dirty="0"/>
              <a:t> je </a:t>
            </a:r>
            <a:r>
              <a:rPr lang="en-US" dirty="0" err="1"/>
              <a:t>naglasiti</a:t>
            </a:r>
            <a:r>
              <a:rPr lang="en-US" dirty="0"/>
              <a:t> da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razlika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web </a:t>
            </a:r>
            <a:r>
              <a:rPr lang="en-US" dirty="0" err="1"/>
              <a:t>sajtova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r>
              <a:rPr lang="en-US" dirty="0"/>
              <a:t>: web </a:t>
            </a:r>
            <a:r>
              <a:rPr lang="en-US" dirty="0" err="1"/>
              <a:t>sajt</a:t>
            </a:r>
            <a:r>
              <a:rPr lang="en-US" dirty="0"/>
              <a:t> </a:t>
            </a:r>
            <a:r>
              <a:rPr lang="en-US" dirty="0" err="1"/>
              <a:t>uglavnom</a:t>
            </a:r>
            <a:r>
              <a:rPr lang="en-US" dirty="0"/>
              <a:t> </a:t>
            </a:r>
            <a:r>
              <a:rPr lang="en-US" dirty="0" err="1"/>
              <a:t>nudi</a:t>
            </a:r>
            <a:r>
              <a:rPr lang="en-US" dirty="0"/>
              <a:t> </a:t>
            </a:r>
            <a:r>
              <a:rPr lang="en-US" dirty="0" err="1"/>
              <a:t>statički</a:t>
            </a:r>
            <a:r>
              <a:rPr lang="en-US" dirty="0"/>
              <a:t> </a:t>
            </a:r>
            <a:r>
              <a:rPr lang="en-US" dirty="0" err="1"/>
              <a:t>sadržaj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ograničenu</a:t>
            </a:r>
            <a:r>
              <a:rPr lang="en-US" dirty="0"/>
              <a:t> </a:t>
            </a:r>
            <a:r>
              <a:rPr lang="en-US" dirty="0" err="1"/>
              <a:t>funkcionalnost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interaktivne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</a:t>
            </a:r>
            <a:r>
              <a:rPr lang="en-US" dirty="0" err="1"/>
              <a:t>gledišta</a:t>
            </a:r>
            <a:r>
              <a:rPr lang="en-US" dirty="0"/>
              <a:t> – </a:t>
            </a:r>
            <a:r>
              <a:rPr lang="en-US" dirty="0" err="1"/>
              <a:t>primarna</a:t>
            </a:r>
            <a:r>
              <a:rPr lang="en-US" dirty="0"/>
              <a:t> </a:t>
            </a:r>
            <a:r>
              <a:rPr lang="en-US" dirty="0" err="1"/>
              <a:t>uloga</a:t>
            </a:r>
            <a:r>
              <a:rPr lang="en-US" dirty="0"/>
              <a:t> je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, </a:t>
            </a:r>
            <a:r>
              <a:rPr lang="en-US" dirty="0" err="1"/>
              <a:t>dok</a:t>
            </a:r>
            <a:r>
              <a:rPr lang="en-US" dirty="0"/>
              <a:t> web </a:t>
            </a:r>
            <a:r>
              <a:rPr lang="en-US" dirty="0" err="1"/>
              <a:t>aplikacije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,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dinamičke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interaktivne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obično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zadužene</a:t>
            </a:r>
            <a:r>
              <a:rPr lang="en-US" dirty="0"/>
              <a:t> za </a:t>
            </a:r>
            <a:r>
              <a:rPr lang="en-US" dirty="0" err="1"/>
              <a:t>obavljanje</a:t>
            </a:r>
            <a:r>
              <a:rPr lang="en-US" dirty="0"/>
              <a:t> </a:t>
            </a:r>
            <a:r>
              <a:rPr lang="en-US" dirty="0" err="1"/>
              <a:t>kompleksnih</a:t>
            </a:r>
            <a:r>
              <a:rPr lang="en-US" dirty="0"/>
              <a:t> </a:t>
            </a:r>
            <a:r>
              <a:rPr lang="en-US" dirty="0" err="1"/>
              <a:t>zadataka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480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2AA580-F97B-42B9-90DE-3DC025AB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Istorijat sistema baziranih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93C82-58B9-4BAF-9164-14EB332A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1965. na univerzitetu Stanford – pokušaj stvaranja inteligentnog sistema opšte namene, pod vođstvom Edvarda Fajgenbauma. Preambiciozan pokušaj koji se završio neuspehom</a:t>
            </a:r>
          </a:p>
          <a:p>
            <a:r>
              <a:rPr lang="sr-Latn-RS" dirty="0"/>
              <a:t>Istraživači dolaze do zaključka da je bolje fokusirati se na jedan domen problema pa su krajem 60ih godina pokušali da identifikuju domene u kojima je ekspertsko znanje visoko cenjeno i kompleksno</a:t>
            </a:r>
          </a:p>
          <a:p>
            <a:r>
              <a:rPr lang="sr-Latn-RS" dirty="0"/>
              <a:t>Ovo dovodi do stvaranja prvih uspešnih ekspertskih sistema: Dendral (1969 – za identifikaciju nepoznatih organskih molekula), Mycin (1972 – za dijagnostiku), Prospector (1979 – za geološku analizu tla i minerala), MACSYMA (1982 – za matematičke probleme)</a:t>
            </a:r>
          </a:p>
        </p:txBody>
      </p:sp>
    </p:spTree>
    <p:extLst>
      <p:ext uri="{BB962C8B-B14F-4D97-AF65-F5344CB8AC3E}">
        <p14:creationId xmlns:p14="http://schemas.microsoft.com/office/powerpoint/2010/main" val="2001941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85496B-5E1E-4D86-A2CF-FEE100F0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Redo</a:t>
            </a:r>
            <a:r>
              <a:rPr lang="sr-Latn-RS" dirty="0"/>
              <a:t>sled akcija u web aplikaciji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E00205-0E2B-4FE1-8458-DAD08DCB5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upućuje</a:t>
            </a:r>
            <a:r>
              <a:rPr lang="en-US" dirty="0"/>
              <a:t> </a:t>
            </a:r>
            <a:r>
              <a:rPr lang="en-US" dirty="0" err="1"/>
              <a:t>zahtev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pretraživaču</a:t>
            </a:r>
            <a:r>
              <a:rPr lang="en-US" dirty="0"/>
              <a:t> (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i="1" dirty="0"/>
              <a:t>frontend</a:t>
            </a:r>
            <a:r>
              <a:rPr lang="sr-Latn-RS" i="1" dirty="0"/>
              <a:t> – </a:t>
            </a:r>
            <a:r>
              <a:rPr lang="sr-Latn-RS" dirty="0"/>
              <a:t>klijentska strana</a:t>
            </a:r>
            <a:r>
              <a:rPr lang="en-US" dirty="0"/>
              <a:t>),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prosleđuje</a:t>
            </a:r>
            <a:r>
              <a:rPr lang="en-US" dirty="0"/>
              <a:t> ka </a:t>
            </a:r>
            <a:r>
              <a:rPr lang="en-US" dirty="0" err="1"/>
              <a:t>serverskoj</a:t>
            </a:r>
            <a:r>
              <a:rPr lang="en-US" dirty="0"/>
              <a:t> </a:t>
            </a:r>
            <a:r>
              <a:rPr lang="en-US" dirty="0" err="1"/>
              <a:t>mašini</a:t>
            </a:r>
            <a:endParaRPr lang="en-US" dirty="0"/>
          </a:p>
          <a:p>
            <a:r>
              <a:rPr lang="en-US" dirty="0"/>
              <a:t>Server </a:t>
            </a:r>
            <a:r>
              <a:rPr lang="en-US" dirty="0" err="1"/>
              <a:t>prosleđuje</a:t>
            </a:r>
            <a:r>
              <a:rPr lang="en-US" dirty="0"/>
              <a:t> </a:t>
            </a:r>
            <a:r>
              <a:rPr lang="en-US" dirty="0" err="1"/>
              <a:t>zahtev</a:t>
            </a:r>
            <a:r>
              <a:rPr lang="en-US" dirty="0"/>
              <a:t> </a:t>
            </a:r>
            <a:r>
              <a:rPr lang="en-US" dirty="0" err="1"/>
              <a:t>odgovarajućoj</a:t>
            </a:r>
            <a:r>
              <a:rPr lang="en-US" dirty="0"/>
              <a:t> web </a:t>
            </a:r>
            <a:r>
              <a:rPr lang="en-US" dirty="0" err="1"/>
              <a:t>aplikaciji</a:t>
            </a:r>
            <a:r>
              <a:rPr lang="en-US" dirty="0"/>
              <a:t> (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i="1" dirty="0"/>
              <a:t>backend</a:t>
            </a:r>
            <a:r>
              <a:rPr lang="en-US" dirty="0"/>
              <a:t>)</a:t>
            </a:r>
          </a:p>
          <a:p>
            <a:r>
              <a:rPr lang="en-US" dirty="0"/>
              <a:t>Web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izvršava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generiše</a:t>
            </a:r>
            <a:r>
              <a:rPr lang="en-US" dirty="0"/>
              <a:t> </a:t>
            </a:r>
            <a:r>
              <a:rPr lang="en-US" dirty="0" err="1"/>
              <a:t>izveštaj</a:t>
            </a:r>
            <a:endParaRPr lang="en-US" dirty="0"/>
          </a:p>
          <a:p>
            <a:r>
              <a:rPr lang="en-US" dirty="0"/>
              <a:t>Web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šalje</a:t>
            </a:r>
            <a:r>
              <a:rPr lang="en-US" dirty="0"/>
              <a:t> </a:t>
            </a:r>
            <a:r>
              <a:rPr lang="en-US" dirty="0" err="1"/>
              <a:t>odgovor</a:t>
            </a:r>
            <a:r>
              <a:rPr lang="en-US" dirty="0"/>
              <a:t> </a:t>
            </a:r>
            <a:r>
              <a:rPr lang="en-US" dirty="0" err="1"/>
              <a:t>serveru</a:t>
            </a:r>
            <a:endParaRPr lang="en-US" dirty="0"/>
          </a:p>
          <a:p>
            <a:r>
              <a:rPr lang="en-US" dirty="0"/>
              <a:t>Server </a:t>
            </a:r>
            <a:r>
              <a:rPr lang="en-US" dirty="0" err="1"/>
              <a:t>šalje</a:t>
            </a:r>
            <a:r>
              <a:rPr lang="en-US" dirty="0"/>
              <a:t> </a:t>
            </a:r>
            <a:r>
              <a:rPr lang="en-US" dirty="0" err="1"/>
              <a:t>procesuirane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pretraživaču</a:t>
            </a:r>
            <a:r>
              <a:rPr lang="en-US" dirty="0"/>
              <a:t>,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</a:t>
            </a:r>
            <a:r>
              <a:rPr lang="en-US" dirty="0" err="1"/>
              <a:t>korisniku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2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DAB821-46B3-490F-9411-1C77BFDB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Arhitektura web aplikacije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EE72C72-A91F-4CD8-91EF-DE9E1062E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21" y="1794222"/>
            <a:ext cx="8449558" cy="3269556"/>
          </a:xfrm>
        </p:spPr>
      </p:pic>
    </p:spTree>
    <p:extLst>
      <p:ext uri="{BB962C8B-B14F-4D97-AF65-F5344CB8AC3E}">
        <p14:creationId xmlns:p14="http://schemas.microsoft.com/office/powerpoint/2010/main" val="2347046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841F2-692A-41F9-BF1B-872FB9D5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Zašto se koriste web aplikacije?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E1E7C7-D56A-429F-9F68-99CA8218B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Bolja</a:t>
            </a:r>
            <a:r>
              <a:rPr lang="en-US" dirty="0"/>
              <a:t> </a:t>
            </a:r>
            <a:r>
              <a:rPr lang="en-US" dirty="0" err="1"/>
              <a:t>interoperabilnost</a:t>
            </a:r>
            <a:endParaRPr lang="en-US" dirty="0"/>
          </a:p>
          <a:p>
            <a:r>
              <a:rPr lang="en-US" dirty="0" err="1"/>
              <a:t>Instalacija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održavanje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jednostavni</a:t>
            </a:r>
            <a:endParaRPr lang="sr-Latn-RS" dirty="0"/>
          </a:p>
          <a:p>
            <a:r>
              <a:rPr lang="en-US" dirty="0" err="1"/>
              <a:t>Poboljšana</a:t>
            </a:r>
            <a:r>
              <a:rPr lang="en-US" dirty="0"/>
              <a:t> </a:t>
            </a:r>
            <a:r>
              <a:rPr lang="en-US" dirty="0" err="1"/>
              <a:t>bezbednost</a:t>
            </a:r>
            <a:r>
              <a:rPr lang="en-US" dirty="0"/>
              <a:t> </a:t>
            </a:r>
            <a:endParaRPr lang="sr-Latn-RS" dirty="0"/>
          </a:p>
          <a:p>
            <a:r>
              <a:rPr lang="en-US" dirty="0" err="1"/>
              <a:t>Bolji</a:t>
            </a:r>
            <a:r>
              <a:rPr lang="en-US" dirty="0"/>
              <a:t> </a:t>
            </a:r>
            <a:r>
              <a:rPr lang="en-US" dirty="0" err="1"/>
              <a:t>performans</a:t>
            </a:r>
            <a:endParaRPr lang="sr-Latn-RS" dirty="0"/>
          </a:p>
          <a:p>
            <a:r>
              <a:rPr lang="en-US" dirty="0" err="1"/>
              <a:t>Raspoloživost</a:t>
            </a:r>
            <a:r>
              <a:rPr lang="en-US" dirty="0"/>
              <a:t> 24/7</a:t>
            </a:r>
            <a:endParaRPr lang="sr-Latn-RS" dirty="0"/>
          </a:p>
          <a:p>
            <a:r>
              <a:rPr lang="en-US" dirty="0" err="1"/>
              <a:t>Isplativost</a:t>
            </a:r>
            <a:endParaRPr lang="sr-Latn-RS" dirty="0"/>
          </a:p>
          <a:p>
            <a:r>
              <a:rPr lang="en-US" dirty="0" err="1"/>
              <a:t>Fleksibilnost</a:t>
            </a:r>
            <a:endParaRPr lang="sr-Latn-RS" dirty="0"/>
          </a:p>
          <a:p>
            <a:r>
              <a:rPr lang="en-US" dirty="0" err="1"/>
              <a:t>Bolja</a:t>
            </a:r>
            <a:r>
              <a:rPr lang="en-US" dirty="0"/>
              <a:t> </a:t>
            </a:r>
            <a:r>
              <a:rPr lang="en-US" dirty="0" err="1"/>
              <a:t>korisnička</a:t>
            </a:r>
            <a:r>
              <a:rPr lang="en-US" dirty="0"/>
              <a:t> </a:t>
            </a:r>
            <a:r>
              <a:rPr lang="en-US" dirty="0" err="1"/>
              <a:t>podrška</a:t>
            </a:r>
            <a:endParaRPr lang="sr-Latn-RS" dirty="0"/>
          </a:p>
          <a:p>
            <a:r>
              <a:rPr lang="en-US" dirty="0" err="1"/>
              <a:t>Dostupnost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19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0BBE7-F381-4995-BFC3-4DBB8F18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Razvoj poslovnih web aplikacija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207B08-6779-4612-8C48-5119F5F9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Karakteristike poslovnih web aplikacija: automatizuju i/ili eliminišu rutinske procese, agilne su, bezbedne, brze i razumljive</a:t>
            </a:r>
          </a:p>
          <a:p>
            <a:r>
              <a:rPr lang="sr-Latn-RS" dirty="0"/>
              <a:t>Dobra praksa je da se formuliše lista zahteva – definisanje svih krajnjih ciljeva razvoja aplikacije. Potrebno je uključiti više aktera u proces diskusije i dobiti povratne informacije od što više krajnjih korisnika</a:t>
            </a:r>
          </a:p>
          <a:p>
            <a:r>
              <a:rPr lang="sr-Latn-RS" dirty="0"/>
              <a:t>Razvoj obično zahteva dve vrste ekspertize: </a:t>
            </a:r>
            <a:r>
              <a:rPr lang="sr-Latn-RS" i="1" dirty="0"/>
              <a:t>front-end development</a:t>
            </a:r>
            <a:r>
              <a:rPr lang="sr-Latn-RS" dirty="0"/>
              <a:t>, odnosno kodiranje sa klijentske strane i </a:t>
            </a:r>
            <a:r>
              <a:rPr lang="sr-Latn-RS" i="1" dirty="0"/>
              <a:t>back-end development</a:t>
            </a:r>
            <a:r>
              <a:rPr lang="sr-Latn-RS" dirty="0"/>
              <a:t>, odnosno kodiranje sa serverske strane </a:t>
            </a:r>
          </a:p>
          <a:p>
            <a:r>
              <a:rPr lang="sr-Latn-RS" dirty="0"/>
              <a:t>Izbor radnog okvira i tehnologije je od krucijalnog značaja za razvoj poslovnih web aplikacija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12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91D09-B727-4AFC-BB00-A32C83E3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Koraci u razvoju web aplikacija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EA5B3B-F627-4DFA-A244-DF71E64AC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Definisanje</a:t>
            </a:r>
            <a:r>
              <a:rPr lang="en-US" dirty="0"/>
              <a:t> </a:t>
            </a:r>
            <a:r>
              <a:rPr lang="en-US" dirty="0" err="1"/>
              <a:t>strategije</a:t>
            </a:r>
            <a:endParaRPr lang="sr-Latn-RS" dirty="0"/>
          </a:p>
          <a:p>
            <a:r>
              <a:rPr lang="en-US" dirty="0" err="1"/>
              <a:t>Ispitivanje</a:t>
            </a:r>
            <a:r>
              <a:rPr lang="en-US" dirty="0"/>
              <a:t> </a:t>
            </a:r>
            <a:r>
              <a:rPr lang="en-US" dirty="0" err="1"/>
              <a:t>budućih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en-US" dirty="0"/>
          </a:p>
          <a:p>
            <a:r>
              <a:rPr lang="en-US" dirty="0" err="1"/>
              <a:t>Kreacija</a:t>
            </a:r>
            <a:r>
              <a:rPr lang="en-US" dirty="0"/>
              <a:t> </a:t>
            </a:r>
            <a:r>
              <a:rPr lang="en-US" dirty="0" err="1"/>
              <a:t>funkcionalnog</a:t>
            </a:r>
            <a:r>
              <a:rPr lang="en-US" dirty="0"/>
              <a:t> </a:t>
            </a:r>
            <a:r>
              <a:rPr lang="en-US" dirty="0" err="1"/>
              <a:t>dizajna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en-US" dirty="0"/>
          </a:p>
          <a:p>
            <a:r>
              <a:rPr lang="en-US" dirty="0" err="1"/>
              <a:t>Izbor</a:t>
            </a:r>
            <a:r>
              <a:rPr lang="en-US" dirty="0"/>
              <a:t> </a:t>
            </a:r>
            <a:r>
              <a:rPr lang="en-US" dirty="0" err="1"/>
              <a:t>tehnologije</a:t>
            </a:r>
            <a:r>
              <a:rPr lang="en-US" dirty="0"/>
              <a:t>, </a:t>
            </a:r>
            <a:r>
              <a:rPr lang="en-US" dirty="0" err="1"/>
              <a:t>bazira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specifikaciji</a:t>
            </a:r>
            <a:r>
              <a:rPr lang="en-US" dirty="0"/>
              <a:t> </a:t>
            </a:r>
            <a:r>
              <a:rPr lang="en-US" dirty="0" err="1"/>
              <a:t>projekta</a:t>
            </a:r>
            <a:endParaRPr lang="en-US" dirty="0"/>
          </a:p>
          <a:p>
            <a:r>
              <a:rPr lang="en-US" dirty="0" err="1"/>
              <a:t>Dizajniranje</a:t>
            </a:r>
            <a:r>
              <a:rPr lang="en-US" dirty="0"/>
              <a:t> </a:t>
            </a:r>
            <a:r>
              <a:rPr lang="en-US" dirty="0" err="1"/>
              <a:t>vizuelnog</a:t>
            </a:r>
            <a:r>
              <a:rPr lang="en-US" dirty="0"/>
              <a:t>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en-US" dirty="0"/>
          </a:p>
          <a:p>
            <a:r>
              <a:rPr lang="en-US" dirty="0" err="1"/>
              <a:t>Definisanje</a:t>
            </a:r>
            <a:r>
              <a:rPr lang="en-US" dirty="0"/>
              <a:t> </a:t>
            </a:r>
            <a:r>
              <a:rPr lang="en-US" dirty="0" err="1"/>
              <a:t>strukture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</a:p>
          <a:p>
            <a:r>
              <a:rPr lang="en-US" dirty="0" err="1"/>
              <a:t>Kodiranje</a:t>
            </a:r>
            <a:endParaRPr lang="en-US" dirty="0"/>
          </a:p>
          <a:p>
            <a:r>
              <a:rPr lang="en-US" dirty="0" err="1"/>
              <a:t>Testiranje</a:t>
            </a:r>
            <a:r>
              <a:rPr lang="en-US" dirty="0"/>
              <a:t>, </a:t>
            </a:r>
            <a:r>
              <a:rPr lang="en-US" dirty="0" err="1"/>
              <a:t>dokaz</a:t>
            </a:r>
            <a:r>
              <a:rPr lang="en-US" dirty="0"/>
              <a:t> o </a:t>
            </a:r>
            <a:r>
              <a:rPr lang="en-US" dirty="0" err="1"/>
              <a:t>kvalitetu</a:t>
            </a:r>
            <a:r>
              <a:rPr lang="en-US" dirty="0"/>
              <a:t>, </a:t>
            </a:r>
            <a:r>
              <a:rPr lang="en-US" dirty="0" err="1"/>
              <a:t>pregledanje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isporuka</a:t>
            </a:r>
            <a:endParaRPr lang="en-US" dirty="0"/>
          </a:p>
          <a:p>
            <a:r>
              <a:rPr lang="en-US" dirty="0" err="1"/>
              <a:t>Održavanje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podrška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97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E4F84C-098D-4255-B739-0FEE70CA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Cloud servisi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86FE75D-B779-4AAD-A299-DFC3CCF5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 </a:t>
            </a:r>
            <a:r>
              <a:rPr lang="en-US" dirty="0" err="1"/>
              <a:t>servisi</a:t>
            </a:r>
            <a:r>
              <a:rPr lang="en-US" dirty="0"/>
              <a:t> </a:t>
            </a:r>
            <a:r>
              <a:rPr lang="en-US" dirty="0" err="1"/>
              <a:t>predstavljaju</a:t>
            </a:r>
            <a:r>
              <a:rPr lang="en-US" dirty="0"/>
              <a:t> </a:t>
            </a:r>
            <a:r>
              <a:rPr lang="en-US" dirty="0" err="1"/>
              <a:t>isporuku</a:t>
            </a:r>
            <a:r>
              <a:rPr lang="en-US" dirty="0"/>
              <a:t> </a:t>
            </a:r>
            <a:r>
              <a:rPr lang="en-US" dirty="0" err="1"/>
              <a:t>računarskih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skladišnih</a:t>
            </a:r>
            <a:r>
              <a:rPr lang="en-US" dirty="0"/>
              <a:t> </a:t>
            </a:r>
            <a:r>
              <a:rPr lang="en-US" dirty="0" err="1"/>
              <a:t>kapaciteta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uslugu</a:t>
            </a:r>
            <a:r>
              <a:rPr lang="en-US" dirty="0"/>
              <a:t> za </a:t>
            </a:r>
            <a:r>
              <a:rPr lang="en-US" dirty="0" err="1"/>
              <a:t>grupu</a:t>
            </a:r>
            <a:r>
              <a:rPr lang="en-US" dirty="0"/>
              <a:t> </a:t>
            </a:r>
            <a:r>
              <a:rPr lang="en-US" dirty="0" err="1"/>
              <a:t>krajnjih</a:t>
            </a:r>
            <a:r>
              <a:rPr lang="en-US" dirty="0"/>
              <a:t> </a:t>
            </a:r>
            <a:r>
              <a:rPr lang="en-US" dirty="0" err="1"/>
              <a:t>korisni</a:t>
            </a:r>
            <a:r>
              <a:rPr lang="sr-Latn-RS" dirty="0"/>
              <a:t>ka</a:t>
            </a:r>
          </a:p>
          <a:p>
            <a:r>
              <a:rPr lang="en-US" dirty="0" err="1"/>
              <a:t>Koncept</a:t>
            </a:r>
            <a:r>
              <a:rPr lang="en-US" dirty="0"/>
              <a:t> cloud </a:t>
            </a:r>
            <a:r>
              <a:rPr lang="en-US" dirty="0" err="1"/>
              <a:t>servisa</a:t>
            </a:r>
            <a:r>
              <a:rPr lang="en-US" dirty="0"/>
              <a:t> se </a:t>
            </a:r>
            <a:r>
              <a:rPr lang="en-US" dirty="0" err="1"/>
              <a:t>oslanja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deljenje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mreže</a:t>
            </a:r>
            <a:r>
              <a:rPr lang="en-US" dirty="0"/>
              <a:t>, </a:t>
            </a:r>
            <a:r>
              <a:rPr lang="en-US" dirty="0" err="1"/>
              <a:t>najčešće</a:t>
            </a:r>
            <a:r>
              <a:rPr lang="en-US" dirty="0"/>
              <a:t> </a:t>
            </a:r>
            <a:r>
              <a:rPr lang="en-US" dirty="0" err="1"/>
              <a:t>Interneta</a:t>
            </a:r>
            <a:r>
              <a:rPr lang="sr-Latn-RS" dirty="0"/>
              <a:t>, a krajnji korisnici pristupaju aplikacijama u cloud-u preko web pretraživača ili desktop aplikacije na mobilnom telefonu</a:t>
            </a:r>
          </a:p>
          <a:p>
            <a:r>
              <a:rPr lang="sr-Latn-RS" dirty="0"/>
              <a:t>S</a:t>
            </a:r>
            <a:r>
              <a:rPr lang="en-US" dirty="0" err="1"/>
              <a:t>oftver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korisnički</a:t>
            </a:r>
            <a:r>
              <a:rPr lang="en-US" dirty="0"/>
              <a:t> </a:t>
            </a:r>
            <a:r>
              <a:rPr lang="en-US" dirty="0" err="1"/>
              <a:t>podaci</a:t>
            </a:r>
            <a:r>
              <a:rPr lang="en-US" dirty="0"/>
              <a:t> </a:t>
            </a:r>
            <a:r>
              <a:rPr lang="en-US" dirty="0" err="1"/>
              <a:t>nalaze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serverima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udaljenoj</a:t>
            </a:r>
            <a:r>
              <a:rPr lang="en-US" dirty="0"/>
              <a:t> </a:t>
            </a:r>
            <a:r>
              <a:rPr lang="en-US" dirty="0" err="1"/>
              <a:t>lokaciji</a:t>
            </a:r>
            <a:endParaRPr lang="sr-Latn-RS" dirty="0"/>
          </a:p>
          <a:p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samostalno</a:t>
            </a:r>
            <a:r>
              <a:rPr lang="en-US" dirty="0"/>
              <a:t> da </a:t>
            </a:r>
            <a:r>
              <a:rPr lang="en-US" dirty="0" err="1"/>
              <a:t>odabira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pokreće</a:t>
            </a:r>
            <a:r>
              <a:rPr lang="en-US" dirty="0"/>
              <a:t> </a:t>
            </a:r>
            <a:r>
              <a:rPr lang="en-US" dirty="0" err="1"/>
              <a:t>računarske</a:t>
            </a:r>
            <a:r>
              <a:rPr lang="en-US" dirty="0"/>
              <a:t> </a:t>
            </a:r>
            <a:r>
              <a:rPr lang="en-US" dirty="0" err="1"/>
              <a:t>resurse</a:t>
            </a:r>
            <a:r>
              <a:rPr lang="en-US" dirty="0"/>
              <a:t>,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bira</a:t>
            </a:r>
            <a:r>
              <a:rPr lang="en-US" dirty="0"/>
              <a:t> </a:t>
            </a:r>
            <a:r>
              <a:rPr lang="en-US" dirty="0" err="1"/>
              <a:t>vreme</a:t>
            </a:r>
            <a:r>
              <a:rPr lang="en-US" dirty="0"/>
              <a:t> </a:t>
            </a:r>
            <a:r>
              <a:rPr lang="en-US" dirty="0" err="1"/>
              <a:t>korišćenja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mrežni</a:t>
            </a:r>
            <a:r>
              <a:rPr lang="en-US" dirty="0"/>
              <a:t> </a:t>
            </a:r>
            <a:r>
              <a:rPr lang="en-US" dirty="0" err="1"/>
              <a:t>prostor</a:t>
            </a:r>
            <a:r>
              <a:rPr lang="en-US" dirty="0"/>
              <a:t> za </a:t>
            </a:r>
            <a:r>
              <a:rPr lang="en-US" dirty="0" err="1"/>
              <a:t>skladištenje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sr-Latn-RS" dirty="0"/>
          </a:p>
          <a:p>
            <a:r>
              <a:rPr lang="en-US" dirty="0" err="1"/>
              <a:t>Upotreba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se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pratiti</a:t>
            </a:r>
            <a:r>
              <a:rPr lang="en-US" dirty="0"/>
              <a:t>, </a:t>
            </a:r>
            <a:r>
              <a:rPr lang="en-US" dirty="0" err="1"/>
              <a:t>proveravati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 </a:t>
            </a:r>
            <a:r>
              <a:rPr lang="en-US" dirty="0" err="1"/>
              <a:t>njoj</a:t>
            </a:r>
            <a:r>
              <a:rPr lang="en-US" dirty="0"/>
              <a:t> se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praviti</a:t>
            </a:r>
            <a:r>
              <a:rPr lang="en-US" dirty="0"/>
              <a:t> </a:t>
            </a:r>
            <a:r>
              <a:rPr lang="en-US" dirty="0" err="1"/>
              <a:t>izveštaji</a:t>
            </a:r>
            <a:r>
              <a:rPr lang="en-US" dirty="0"/>
              <a:t> </a:t>
            </a:r>
            <a:r>
              <a:rPr lang="en-US" dirty="0" err="1"/>
              <a:t>pružajući</a:t>
            </a:r>
            <a:r>
              <a:rPr lang="en-US" dirty="0"/>
              <a:t>, </a:t>
            </a:r>
            <a:r>
              <a:rPr lang="en-US" dirty="0" err="1"/>
              <a:t>tako</a:t>
            </a:r>
            <a:r>
              <a:rPr lang="en-US" dirty="0"/>
              <a:t>, </a:t>
            </a:r>
            <a:r>
              <a:rPr lang="en-US" dirty="0" err="1"/>
              <a:t>transparentan</a:t>
            </a:r>
            <a:r>
              <a:rPr lang="en-US" dirty="0"/>
              <a:t> </a:t>
            </a:r>
            <a:r>
              <a:rPr lang="en-US" dirty="0" err="1"/>
              <a:t>uvid</a:t>
            </a:r>
            <a:r>
              <a:rPr lang="en-US" dirty="0"/>
              <a:t> o </a:t>
            </a:r>
            <a:r>
              <a:rPr lang="en-US" dirty="0" err="1"/>
              <a:t>provajderima</a:t>
            </a:r>
            <a:r>
              <a:rPr lang="en-US" dirty="0"/>
              <a:t> </a:t>
            </a:r>
            <a:r>
              <a:rPr lang="en-US" dirty="0" err="1"/>
              <a:t>usluge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korisnicima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29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A2E7-496E-4DAA-BE91-AB1EC2DD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Ključni principi dizajna poslovnih web aplikacija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AF82D9-556E-47D9-AC3C-ABB200C7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9158"/>
          </a:xfrm>
        </p:spPr>
        <p:txBody>
          <a:bodyPr>
            <a:normAutofit/>
          </a:bodyPr>
          <a:lstStyle/>
          <a:p>
            <a:r>
              <a:rPr lang="en-US" dirty="0"/>
              <a:t>Po </a:t>
            </a:r>
            <a:r>
              <a:rPr lang="en-US" dirty="0" err="1"/>
              <a:t>Džeredu</a:t>
            </a:r>
            <a:r>
              <a:rPr lang="en-US" dirty="0"/>
              <a:t> </a:t>
            </a:r>
            <a:r>
              <a:rPr lang="en-US" dirty="0" err="1"/>
              <a:t>Spulu</a:t>
            </a:r>
            <a:r>
              <a:rPr lang="en-US" dirty="0"/>
              <a:t>,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sedam</a:t>
            </a:r>
            <a:r>
              <a:rPr lang="en-US" dirty="0"/>
              <a:t> </a:t>
            </a:r>
            <a:r>
              <a:rPr lang="en-US" dirty="0" err="1"/>
              <a:t>osnovnih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 za </a:t>
            </a:r>
            <a:r>
              <a:rPr lang="en-US" dirty="0" err="1"/>
              <a:t>dizajn</a:t>
            </a:r>
            <a:r>
              <a:rPr lang="en-US" dirty="0"/>
              <a:t> </a:t>
            </a:r>
            <a:r>
              <a:rPr lang="en-US" dirty="0" err="1"/>
              <a:t>efikasnih</a:t>
            </a:r>
            <a:r>
              <a:rPr lang="en-US" dirty="0"/>
              <a:t> </a:t>
            </a:r>
            <a:r>
              <a:rPr lang="en-US" dirty="0" err="1"/>
              <a:t>poslovnih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Dizajn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zadovoljavajućim</a:t>
            </a:r>
            <a:r>
              <a:rPr lang="en-US" dirty="0"/>
              <a:t> </a:t>
            </a:r>
            <a:r>
              <a:rPr lang="en-US" dirty="0" err="1"/>
              <a:t>detaljima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Informativan</a:t>
            </a:r>
            <a:r>
              <a:rPr lang="en-US" dirty="0"/>
              <a:t> </a:t>
            </a:r>
            <a:r>
              <a:rPr lang="en-US" dirty="0" err="1"/>
              <a:t>dizajn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adekvatnim</a:t>
            </a:r>
            <a:r>
              <a:rPr lang="en-US" dirty="0"/>
              <a:t> </a:t>
            </a:r>
            <a:r>
              <a:rPr lang="en-US" dirty="0" err="1"/>
              <a:t>povratnim</a:t>
            </a:r>
            <a:r>
              <a:rPr lang="en-US" dirty="0"/>
              <a:t> </a:t>
            </a:r>
            <a:r>
              <a:rPr lang="en-US" dirty="0" err="1"/>
              <a:t>informacijama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Dizajn</a:t>
            </a:r>
            <a:r>
              <a:rPr lang="en-US" dirty="0"/>
              <a:t> u </a:t>
            </a:r>
            <a:r>
              <a:rPr lang="en-US" dirty="0" err="1"/>
              <a:t>skladu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pređašnjim</a:t>
            </a:r>
            <a:r>
              <a:rPr lang="en-US" dirty="0"/>
              <a:t> </a:t>
            </a:r>
            <a:r>
              <a:rPr lang="en-US" dirty="0" err="1"/>
              <a:t>iskustvima</a:t>
            </a:r>
            <a:r>
              <a:rPr lang="en-US" dirty="0"/>
              <a:t> </a:t>
            </a:r>
            <a:r>
              <a:rPr lang="en-US" dirty="0" err="1"/>
              <a:t>korisnika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Fleksibilan</a:t>
            </a:r>
            <a:r>
              <a:rPr lang="en-US" dirty="0"/>
              <a:t> </a:t>
            </a:r>
            <a:r>
              <a:rPr lang="en-US" dirty="0" err="1"/>
              <a:t>dizajn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Defanzivan</a:t>
            </a:r>
            <a:r>
              <a:rPr lang="en-US" dirty="0"/>
              <a:t> </a:t>
            </a:r>
            <a:r>
              <a:rPr lang="en-US" dirty="0" err="1"/>
              <a:t>dizajn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Dizajn</a:t>
            </a:r>
            <a:r>
              <a:rPr lang="en-US" dirty="0"/>
              <a:t> u </a:t>
            </a:r>
            <a:r>
              <a:rPr lang="en-US" dirty="0" err="1"/>
              <a:t>skladu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učestalošću</a:t>
            </a:r>
            <a:r>
              <a:rPr lang="en-US" dirty="0"/>
              <a:t> </a:t>
            </a:r>
            <a:r>
              <a:rPr lang="en-US" dirty="0" err="1"/>
              <a:t>korišćenja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Minimalistički</a:t>
            </a:r>
            <a:r>
              <a:rPr lang="en-US" dirty="0"/>
              <a:t> </a:t>
            </a:r>
            <a:r>
              <a:rPr lang="en-US" dirty="0" err="1"/>
              <a:t>dizajn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833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5FE344-5729-4231-9B72-9F82767A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Bezbednost poslovnih web aplikacija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94C850-F64F-42ED-A659-8F4B2A4A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S</a:t>
            </a:r>
            <a:r>
              <a:rPr lang="en-US" dirty="0" err="1"/>
              <a:t>igurnosni</a:t>
            </a:r>
            <a:r>
              <a:rPr lang="en-US" dirty="0"/>
              <a:t> </a:t>
            </a:r>
            <a:r>
              <a:rPr lang="en-US" dirty="0" err="1"/>
              <a:t>problemi</a:t>
            </a:r>
            <a:r>
              <a:rPr lang="sr-Latn-RS" dirty="0"/>
              <a:t> uglavnom</a:t>
            </a:r>
            <a:r>
              <a:rPr lang="en-US" dirty="0"/>
              <a:t> </a:t>
            </a:r>
            <a:r>
              <a:rPr lang="en-US" dirty="0" err="1"/>
              <a:t>potiču</a:t>
            </a:r>
            <a:r>
              <a:rPr lang="en-US" dirty="0"/>
              <a:t> od </a:t>
            </a:r>
            <a:r>
              <a:rPr lang="en-US" dirty="0" err="1"/>
              <a:t>loših</a:t>
            </a:r>
            <a:r>
              <a:rPr lang="en-US" dirty="0"/>
              <a:t> </a:t>
            </a:r>
            <a:r>
              <a:rPr lang="en-US" dirty="0" err="1"/>
              <a:t>praksi</a:t>
            </a:r>
            <a:r>
              <a:rPr lang="en-US" dirty="0"/>
              <a:t>, </a:t>
            </a:r>
            <a:r>
              <a:rPr lang="en-US" dirty="0" err="1"/>
              <a:t>neulaganja</a:t>
            </a:r>
            <a:r>
              <a:rPr lang="en-US" dirty="0"/>
              <a:t> u </a:t>
            </a:r>
            <a:r>
              <a:rPr lang="en-US" dirty="0" err="1"/>
              <a:t>bezbednosna</a:t>
            </a:r>
            <a:r>
              <a:rPr lang="en-US" dirty="0"/>
              <a:t> </a:t>
            </a:r>
            <a:r>
              <a:rPr lang="en-US" dirty="0" err="1"/>
              <a:t>sredstva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zasterelih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sr-Latn-RS" dirty="0"/>
              <a:t>. Neophodno je rešiti ove probleme pošto je sajber kriminal sve zastupljeniji</a:t>
            </a:r>
          </a:p>
          <a:p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smernice</a:t>
            </a:r>
            <a:r>
              <a:rPr lang="en-US" dirty="0"/>
              <a:t> za </a:t>
            </a:r>
            <a:r>
              <a:rPr lang="en-US" dirty="0" err="1"/>
              <a:t>osiguravanje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r>
              <a:rPr lang="en-US" dirty="0"/>
              <a:t>:</a:t>
            </a:r>
            <a:endParaRPr lang="sr-Latn-R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Rigorozno</a:t>
            </a:r>
            <a:r>
              <a:rPr lang="en-US" dirty="0"/>
              <a:t> </a:t>
            </a:r>
            <a:r>
              <a:rPr lang="en-US" dirty="0" err="1"/>
              <a:t>testiranje</a:t>
            </a:r>
            <a:r>
              <a:rPr lang="en-US" dirty="0"/>
              <a:t> </a:t>
            </a:r>
            <a:r>
              <a:rPr lang="en-US" dirty="0" err="1"/>
              <a:t>ulaznih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sr-Latn-RS" dirty="0"/>
              <a:t> - ulazni parametri su potencijalan put do osetljivih podataka i internih sistema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Autentikacione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bez </a:t>
            </a:r>
            <a:r>
              <a:rPr lang="en-US" dirty="0" err="1"/>
              <a:t>lozinke</a:t>
            </a:r>
            <a:r>
              <a:rPr lang="sr-Latn-RS" dirty="0"/>
              <a:t> - lozinke nisu toliko bezbedan mehanizam za čuvanje bitnih podataka, treba potražiti alternative, kao što je na primer N-faktor autentikacija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Korišćenje</a:t>
            </a:r>
            <a:r>
              <a:rPr lang="en-US" dirty="0"/>
              <a:t> WAF-a (Web Application Firewall) </a:t>
            </a:r>
            <a:r>
              <a:rPr lang="sr-Latn-RS" dirty="0"/>
              <a:t>- štit između aplikacije i Internet saobraćaja, koji sprečava SQL injekcije, DDoS napade, uključivanje datoteka, cross-site skriptovanje i cross-site falsifikovanje. </a:t>
            </a:r>
            <a:r>
              <a:rPr lang="sr-Latn-RS"/>
              <a:t>Cilj je da se zaustavi svaki potencijalno štetan web saobraćaj koji su drugi mehanizmi obezbeđenja propustili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31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Arhitektura</a:t>
            </a:r>
            <a:r>
              <a:rPr lang="en-US" dirty="0" smtClean="0"/>
              <a:t>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Studentski</a:t>
            </a:r>
            <a:r>
              <a:rPr lang="en-US" dirty="0"/>
              <a:t> portal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mobilne</a:t>
            </a:r>
            <a:r>
              <a:rPr lang="en-US" dirty="0"/>
              <a:t> </a:t>
            </a:r>
            <a:r>
              <a:rPr lang="en-US" dirty="0" err="1"/>
              <a:t>studente</a:t>
            </a:r>
            <a:r>
              <a:rPr lang="en-US" dirty="0"/>
              <a:t> je web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pisana</a:t>
            </a:r>
            <a:r>
              <a:rPr lang="en-US" dirty="0"/>
              <a:t> u </a:t>
            </a:r>
            <a:r>
              <a:rPr lang="en-US" dirty="0" err="1"/>
              <a:t>Javi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/>
              <a:t>Javinom</a:t>
            </a:r>
            <a:r>
              <a:rPr lang="en-US" dirty="0"/>
              <a:t> </a:t>
            </a:r>
            <a:r>
              <a:rPr lang="en-US" dirty="0" err="1"/>
              <a:t>radnom</a:t>
            </a:r>
            <a:r>
              <a:rPr lang="en-US" dirty="0"/>
              <a:t> </a:t>
            </a:r>
            <a:r>
              <a:rPr lang="en-US" dirty="0" err="1"/>
              <a:t>okviru</a:t>
            </a:r>
            <a:r>
              <a:rPr lang="en-US" dirty="0"/>
              <a:t> Spring Boot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serverskoj</a:t>
            </a:r>
            <a:r>
              <a:rPr lang="en-US" dirty="0"/>
              <a:t> </a:t>
            </a:r>
            <a:r>
              <a:rPr lang="en-US" dirty="0" err="1"/>
              <a:t>strani</a:t>
            </a:r>
            <a:r>
              <a:rPr lang="en-US" dirty="0"/>
              <a:t> i </a:t>
            </a:r>
            <a:r>
              <a:rPr lang="en-US" dirty="0" err="1"/>
              <a:t>Angularu</a:t>
            </a:r>
            <a:r>
              <a:rPr lang="en-US" dirty="0"/>
              <a:t> 8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klijentskoj</a:t>
            </a:r>
            <a:r>
              <a:rPr lang="en-US" dirty="0"/>
              <a:t> </a:t>
            </a:r>
            <a:r>
              <a:rPr lang="en-US" dirty="0" err="1"/>
              <a:t>strani</a:t>
            </a:r>
            <a:r>
              <a:rPr lang="en-US" dirty="0"/>
              <a:t> i </a:t>
            </a:r>
            <a:r>
              <a:rPr lang="en-US" dirty="0" err="1"/>
              <a:t>služi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formulara</a:t>
            </a:r>
            <a:r>
              <a:rPr lang="en-US" dirty="0"/>
              <a:t> 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studenata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žele</a:t>
            </a:r>
            <a:r>
              <a:rPr lang="en-US" dirty="0"/>
              <a:t> da </a:t>
            </a:r>
            <a:r>
              <a:rPr lang="en-US" dirty="0" err="1"/>
              <a:t>studiraju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fakultetu</a:t>
            </a:r>
            <a:r>
              <a:rPr lang="en-US" dirty="0"/>
              <a:t> u </a:t>
            </a:r>
            <a:r>
              <a:rPr lang="en-US" dirty="0" err="1"/>
              <a:t>inostranstvu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listom</a:t>
            </a:r>
            <a:r>
              <a:rPr lang="en-US" dirty="0"/>
              <a:t> </a:t>
            </a:r>
            <a:r>
              <a:rPr lang="en-US" dirty="0" err="1"/>
              <a:t>predmeta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domaćem</a:t>
            </a:r>
            <a:r>
              <a:rPr lang="en-US" dirty="0"/>
              <a:t> </a:t>
            </a:r>
            <a:r>
              <a:rPr lang="en-US" dirty="0" err="1"/>
              <a:t>fakultetu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menjaju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predmetima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slušati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stranom</a:t>
            </a:r>
            <a:r>
              <a:rPr lang="en-US" dirty="0"/>
              <a:t> </a:t>
            </a:r>
            <a:r>
              <a:rPr lang="en-US" dirty="0" err="1" smtClean="0"/>
              <a:t>fakultetu</a:t>
            </a:r>
            <a:endParaRPr lang="en-US" dirty="0" smtClean="0"/>
          </a:p>
          <a:p>
            <a:r>
              <a:rPr lang="en-US" dirty="0" err="1" smtClean="0"/>
              <a:t>Komunikacija</a:t>
            </a:r>
            <a:r>
              <a:rPr lang="en-US" dirty="0" smtClean="0"/>
              <a:t> i</a:t>
            </a:r>
            <a:r>
              <a:rPr lang="sr-Latn-RS" dirty="0" smtClean="0"/>
              <a:t>zmeđu klijenta i servera se odvija preko REST protokola</a:t>
            </a:r>
          </a:p>
          <a:p>
            <a:r>
              <a:rPr lang="sr-Latn-RS" dirty="0" smtClean="0"/>
              <a:t>Svaka </a:t>
            </a:r>
            <a:r>
              <a:rPr lang="sr-Latn-RS" dirty="0"/>
              <a:t>operacija </a:t>
            </a:r>
            <a:r>
              <a:rPr lang="sr-Latn-RS" dirty="0" smtClean="0"/>
              <a:t>na serverskoj strani je </a:t>
            </a:r>
            <a:r>
              <a:rPr lang="sr-Latn-RS" dirty="0"/>
              <a:t>izložena kao REST servis koji se “gađa” sa adekvatnim </a:t>
            </a:r>
            <a:r>
              <a:rPr lang="sr-Latn-RS" dirty="0" smtClean="0"/>
              <a:t>zahtevom</a:t>
            </a:r>
          </a:p>
          <a:p>
            <a:r>
              <a:rPr lang="sr-Latn-RS" dirty="0" smtClean="0"/>
              <a:t>Pravila </a:t>
            </a:r>
            <a:r>
              <a:rPr lang="sr-Latn-RS" dirty="0"/>
              <a:t>se aktiviraju u momentu kada student kreira novi </a:t>
            </a:r>
            <a:r>
              <a:rPr lang="sr-Latn-RS" dirty="0" smtClean="0"/>
              <a:t>formular</a:t>
            </a:r>
          </a:p>
          <a:p>
            <a:r>
              <a:rPr lang="vi-VN" dirty="0">
                <a:latin typeface="Calibri" pitchFamily="34" charset="0"/>
                <a:cs typeface="Calibri" pitchFamily="34" charset="0"/>
              </a:rPr>
              <a:t>On se u tom momentu ubacuje u radnu memoriju, a pravila će proći kroz sve zamene predmeta u formularu, proveriti da li su one validne na osnovu određenih kriterijuma i vratiti adekvatan odgovor klijentskoj strani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625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768476"/>
            <a:ext cx="8686799" cy="4351338"/>
          </a:xfrm>
        </p:spPr>
      </p:pic>
    </p:spTree>
    <p:extLst>
      <p:ext uri="{BB962C8B-B14F-4D97-AF65-F5344CB8AC3E}">
        <p14:creationId xmlns:p14="http://schemas.microsoft.com/office/powerpoint/2010/main" val="124042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CCAB78-A0B6-4A9B-906C-D78A6010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Istorijat sistema baziranih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27AE0B-15C5-405C-BD0A-A2598B9F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Moderni sistemi bazirani na pravilima i dalje primenjuju ideje ustanovljene od strane pionira, ali su često integrisani unutar velikih, kompleksnih sistema</a:t>
            </a:r>
          </a:p>
          <a:p>
            <a:r>
              <a:rPr lang="sr-Latn-RS" dirty="0"/>
              <a:t>Nove metode u računarskoj inteligenciji – mašinsko učenje i </a:t>
            </a:r>
            <a:r>
              <a:rPr lang="sr-Latn-RS" i="1" dirty="0"/>
              <a:t>data mining</a:t>
            </a:r>
          </a:p>
          <a:p>
            <a:r>
              <a:rPr lang="sr-Latn-RS" i="1" dirty="0"/>
              <a:t>Big data </a:t>
            </a:r>
            <a:r>
              <a:rPr lang="sr-Latn-RS" dirty="0"/>
              <a:t>koncept - izvođenje generalizacije iz postojeće baze znanja i obrađivanje velike količine kompleksnih podataka</a:t>
            </a:r>
            <a:r>
              <a:rPr lang="en-US" dirty="0"/>
              <a:t> – </a:t>
            </a:r>
            <a:r>
              <a:rPr lang="en-US" dirty="0" err="1"/>
              <a:t>tzv</a:t>
            </a:r>
            <a:r>
              <a:rPr lang="en-US" dirty="0"/>
              <a:t>. “</a:t>
            </a:r>
            <a:r>
              <a:rPr lang="en-US" dirty="0" err="1"/>
              <a:t>inteligentni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”</a:t>
            </a:r>
          </a:p>
          <a:p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bazirani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pravilima</a:t>
            </a:r>
            <a:r>
              <a:rPr lang="en-US" dirty="0"/>
              <a:t> NISU </a:t>
            </a:r>
            <a:r>
              <a:rPr lang="en-US" dirty="0" err="1"/>
              <a:t>veštačka</a:t>
            </a:r>
            <a:r>
              <a:rPr lang="en-US" dirty="0"/>
              <a:t> </a:t>
            </a:r>
            <a:r>
              <a:rPr lang="en-US" dirty="0" err="1"/>
              <a:t>inteligencija</a:t>
            </a:r>
            <a:r>
              <a:rPr lang="sr-Latn-RS" dirty="0"/>
              <a:t> – ne uče i ne adaptiraju se na osnovu grešaka, samo izvršavaju pravila onako kako su ona definisana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5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Arhitektura serverske strane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2" y="1445079"/>
            <a:ext cx="10082892" cy="4972050"/>
          </a:xfrm>
        </p:spPr>
      </p:pic>
    </p:spTree>
    <p:extLst>
      <p:ext uri="{BB962C8B-B14F-4D97-AF65-F5344CB8AC3E}">
        <p14:creationId xmlns:p14="http://schemas.microsoft.com/office/powerpoint/2010/main" val="2002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Arhitektura serverske strane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Departman (departmanId, koordinator)</a:t>
            </a:r>
          </a:p>
          <a:p>
            <a:r>
              <a:rPr lang="sr-Latn-RS" dirty="0" smtClean="0"/>
              <a:t>Domaći studijski program (naziv, departman, šef)</a:t>
            </a:r>
          </a:p>
          <a:p>
            <a:r>
              <a:rPr lang="sr-Latn-RS" dirty="0" smtClean="0"/>
              <a:t>Strani studijski program (naziv)</a:t>
            </a:r>
          </a:p>
          <a:p>
            <a:r>
              <a:rPr lang="sr-Latn-RS" dirty="0" smtClean="0"/>
              <a:t>Domaći predmet (predmetId, naziv, program, espb, nastavnik)</a:t>
            </a:r>
          </a:p>
          <a:p>
            <a:r>
              <a:rPr lang="sr-Latn-RS" dirty="0" smtClean="0"/>
              <a:t>Strani predmet (</a:t>
            </a:r>
            <a:r>
              <a:rPr lang="sr-Latn-RS" dirty="0"/>
              <a:t>predmetId, naziv, program, espb</a:t>
            </a:r>
            <a:r>
              <a:rPr lang="sr-Latn-RS" dirty="0" smtClean="0"/>
              <a:t>)</a:t>
            </a:r>
          </a:p>
          <a:p>
            <a:r>
              <a:rPr lang="sr-Latn-RS" dirty="0" smtClean="0"/>
              <a:t>Student (brIndeksa, ime, prezime, jmbg, datumRodjenja, email, studije)</a:t>
            </a:r>
          </a:p>
          <a:p>
            <a:r>
              <a:rPr lang="sr-Latn-RS" dirty="0" smtClean="0"/>
              <a:t>Nastavnik (nastavnikId, </a:t>
            </a:r>
            <a:r>
              <a:rPr lang="sr-Latn-RS" dirty="0"/>
              <a:t>ime, prezime, jmbg, datumRodjenja, email</a:t>
            </a:r>
            <a:r>
              <a:rPr lang="sr-Latn-RS" dirty="0" smtClean="0"/>
              <a:t>)</a:t>
            </a:r>
          </a:p>
          <a:p>
            <a:r>
              <a:rPr lang="sr-Latn-RS" dirty="0" smtClean="0"/>
              <a:t>Korisnik (username, password, ime, prezime, </a:t>
            </a:r>
            <a:r>
              <a:rPr lang="sr-Latn-RS" dirty="0"/>
              <a:t>jmbg, datumRodjenja, </a:t>
            </a:r>
            <a:r>
              <a:rPr lang="sr-Latn-RS" dirty="0" smtClean="0"/>
              <a:t>uloga)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558165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707" y="438603"/>
            <a:ext cx="10515600" cy="1325563"/>
          </a:xfrm>
        </p:spPr>
        <p:txBody>
          <a:bodyPr/>
          <a:lstStyle/>
          <a:p>
            <a:pPr algn="ctr"/>
            <a:r>
              <a:rPr lang="sr-Latn-RS" dirty="0"/>
              <a:t>Arhitektura serverske strane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Formular (idFormular, student, programStrani, odobrenjeSef, odobrenjeKoord, datum, zamene)</a:t>
            </a:r>
          </a:p>
          <a:p>
            <a:r>
              <a:rPr lang="sr-Latn-RS" dirty="0" smtClean="0"/>
              <a:t>Zamena (</a:t>
            </a:r>
            <a:r>
              <a:rPr lang="en-US" dirty="0" err="1" smtClean="0"/>
              <a:t>idZamena</a:t>
            </a:r>
            <a:r>
              <a:rPr lang="en-US" dirty="0" smtClean="0"/>
              <a:t>, </a:t>
            </a:r>
            <a:r>
              <a:rPr lang="en-US" dirty="0" err="1" smtClean="0"/>
              <a:t>formular</a:t>
            </a:r>
            <a:r>
              <a:rPr lang="en-US" dirty="0" smtClean="0"/>
              <a:t>, </a:t>
            </a:r>
            <a:r>
              <a:rPr lang="en-US" dirty="0" err="1" smtClean="0"/>
              <a:t>predmetDomaci</a:t>
            </a:r>
            <a:r>
              <a:rPr lang="en-US" dirty="0" smtClean="0"/>
              <a:t>, </a:t>
            </a:r>
            <a:r>
              <a:rPr lang="en-US" dirty="0" err="1" smtClean="0"/>
              <a:t>predmetStrani</a:t>
            </a:r>
            <a:r>
              <a:rPr lang="en-US" dirty="0" smtClean="0"/>
              <a:t>, </a:t>
            </a:r>
            <a:r>
              <a:rPr lang="en-US" dirty="0" err="1" smtClean="0"/>
              <a:t>odobreno</a:t>
            </a:r>
            <a:r>
              <a:rPr lang="sr-Latn-RS" dirty="0" smtClean="0"/>
              <a:t>)</a:t>
            </a:r>
          </a:p>
          <a:p>
            <a:r>
              <a:rPr lang="sr-Latn-RS" dirty="0" smtClean="0"/>
              <a:t>Obezbeđenje </a:t>
            </a:r>
            <a:r>
              <a:rPr lang="en-US" dirty="0" smtClean="0"/>
              <a:t>– Spring Security,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enkripciju</a:t>
            </a:r>
            <a:r>
              <a:rPr lang="en-US" dirty="0" smtClean="0"/>
              <a:t>, </a:t>
            </a:r>
            <a:r>
              <a:rPr lang="en-US" dirty="0" err="1" smtClean="0"/>
              <a:t>autentikaciju</a:t>
            </a:r>
            <a:r>
              <a:rPr lang="en-US" dirty="0" smtClean="0"/>
              <a:t>, </a:t>
            </a:r>
            <a:r>
              <a:rPr lang="en-US" dirty="0" err="1" smtClean="0"/>
              <a:t>autorizaciju</a:t>
            </a:r>
            <a:r>
              <a:rPr lang="en-US" dirty="0" smtClean="0"/>
              <a:t> i </a:t>
            </a:r>
            <a:r>
              <a:rPr lang="en-US" dirty="0" err="1" smtClean="0"/>
              <a:t>kontrolu</a:t>
            </a:r>
            <a:r>
              <a:rPr lang="en-US" dirty="0" smtClean="0"/>
              <a:t> </a:t>
            </a:r>
            <a:r>
              <a:rPr lang="en-US" dirty="0" err="1" smtClean="0"/>
              <a:t>pristupa</a:t>
            </a:r>
            <a:r>
              <a:rPr lang="sr-Latn-RS" dirty="0" smtClean="0"/>
              <a:t>, radi po principu autorizacionog tokena</a:t>
            </a:r>
          </a:p>
          <a:p>
            <a:r>
              <a:rPr lang="sr-Latn-RS" dirty="0" smtClean="0"/>
              <a:t>Email servis</a:t>
            </a:r>
            <a:r>
              <a:rPr lang="en-US" dirty="0" smtClean="0"/>
              <a:t> –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slanje</a:t>
            </a:r>
            <a:r>
              <a:rPr lang="en-US" dirty="0" smtClean="0"/>
              <a:t> email-a </a:t>
            </a:r>
            <a:r>
              <a:rPr lang="en-US" dirty="0" err="1" smtClean="0"/>
              <a:t>studentu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nastavniku</a:t>
            </a:r>
            <a:endParaRPr lang="sr-Latn-RS" dirty="0" smtClean="0"/>
          </a:p>
          <a:p>
            <a:r>
              <a:rPr lang="sr-Latn-RS" dirty="0" smtClean="0"/>
              <a:t>PDF servis</a:t>
            </a:r>
            <a:r>
              <a:rPr lang="en-US" dirty="0"/>
              <a:t> -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generisanje</a:t>
            </a:r>
            <a:r>
              <a:rPr lang="en-US" dirty="0"/>
              <a:t> PDF </a:t>
            </a:r>
            <a:r>
              <a:rPr lang="en-US" dirty="0" err="1"/>
              <a:t>fajla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formom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potpisivanje</a:t>
            </a:r>
            <a:endParaRPr lang="en-US" dirty="0" smtClean="0"/>
          </a:p>
          <a:p>
            <a:r>
              <a:rPr lang="sr-Latn-RS" dirty="0" smtClean="0"/>
              <a:t>Servis za automatsko odobrenje zamene</a:t>
            </a:r>
            <a:r>
              <a:rPr lang="en-US" dirty="0" smtClean="0"/>
              <a:t> – </a:t>
            </a:r>
            <a:r>
              <a:rPr lang="en-US" dirty="0" err="1" smtClean="0"/>
              <a:t>automatski</a:t>
            </a:r>
            <a:r>
              <a:rPr lang="en-US" dirty="0" smtClean="0"/>
              <a:t> </a:t>
            </a:r>
            <a:r>
              <a:rPr lang="en-US" dirty="0" err="1" smtClean="0"/>
              <a:t>odobrava</a:t>
            </a:r>
            <a:r>
              <a:rPr lang="en-US" dirty="0" smtClean="0"/>
              <a:t> </a:t>
            </a:r>
            <a:r>
              <a:rPr lang="en-US" dirty="0" err="1" smtClean="0"/>
              <a:t>sve</a:t>
            </a:r>
            <a:r>
              <a:rPr lang="en-US" dirty="0" smtClean="0"/>
              <a:t> </a:t>
            </a:r>
            <a:r>
              <a:rPr lang="en-US" dirty="0" err="1" smtClean="0"/>
              <a:t>zamene</a:t>
            </a:r>
            <a:r>
              <a:rPr lang="en-US" dirty="0" smtClean="0"/>
              <a:t> </a:t>
            </a:r>
            <a:r>
              <a:rPr lang="en-US" dirty="0" err="1" smtClean="0"/>
              <a:t>starije</a:t>
            </a:r>
            <a:r>
              <a:rPr lang="en-US" dirty="0" smtClean="0"/>
              <a:t> od 3 </a:t>
            </a:r>
            <a:r>
              <a:rPr lang="en-US" dirty="0" err="1" smtClean="0"/>
              <a:t>dana</a:t>
            </a:r>
            <a:r>
              <a:rPr lang="sr-Latn-RS" dirty="0" smtClean="0"/>
              <a:t>, pokreće se kao tzv. </a:t>
            </a:r>
            <a:r>
              <a:rPr lang="sr-Latn-RS" i="1" dirty="0" smtClean="0"/>
              <a:t>cron job </a:t>
            </a:r>
            <a:r>
              <a:rPr lang="sr-Latn-RS" dirty="0" smtClean="0"/>
              <a:t>svakih 30 minuta</a:t>
            </a:r>
          </a:p>
          <a:p>
            <a:r>
              <a:rPr lang="sr-Latn-RS" dirty="0" smtClean="0"/>
              <a:t>Perzistencija podataka</a:t>
            </a:r>
            <a:r>
              <a:rPr lang="en-US" dirty="0" smtClean="0"/>
              <a:t> –</a:t>
            </a:r>
            <a:r>
              <a:rPr lang="sr-Latn-RS" dirty="0" smtClean="0"/>
              <a:t> upravljanje relacionim podacima u celoj aplikaciji, </a:t>
            </a:r>
            <a:r>
              <a:rPr lang="en-US" dirty="0"/>
              <a:t>u</a:t>
            </a:r>
            <a:r>
              <a:rPr lang="sr-Latn-RS" dirty="0"/>
              <a:t>z pomoć Javinog JPA </a:t>
            </a:r>
            <a:r>
              <a:rPr lang="sr-Latn-RS" dirty="0" smtClean="0"/>
              <a:t>interfejsa, podaci predstavljeni kao Java objekti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74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Rukovanje pravilima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Pisana u jeziku za pravila Drools i služe za proveru validnosti formulara</a:t>
            </a:r>
          </a:p>
          <a:p>
            <a:r>
              <a:rPr lang="sr-Latn-RS" dirty="0" smtClean="0"/>
              <a:t>Nakon što student prosledi formular, on se ubacuje u radnu memoriju Drools-a i nad njim se izvršavaju pravila koja proveravaju da li formular zadovoljava definisane kriterijume</a:t>
            </a:r>
          </a:p>
          <a:p>
            <a:r>
              <a:rPr lang="sr-Latn-RS" dirty="0" smtClean="0"/>
              <a:t>Ukoliko zadovoljava, pravilo se smešta u agendu i po izvršavanju formular se označava kao validan i upisuje se u bazu podataka, u suprotnom se šalje poruka greške</a:t>
            </a:r>
          </a:p>
          <a:p>
            <a:r>
              <a:rPr lang="sr-Latn-RS" dirty="0" smtClean="0"/>
              <a:t>Nakon ovoga se formular briše iz radne memorije, da bi se izbeglo njeno preopterećenje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10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Arhitektura klijentske strane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08" y="1469571"/>
            <a:ext cx="8147956" cy="5070022"/>
          </a:xfrm>
        </p:spPr>
      </p:pic>
    </p:spTree>
    <p:extLst>
      <p:ext uri="{BB962C8B-B14F-4D97-AF65-F5344CB8AC3E}">
        <p14:creationId xmlns:p14="http://schemas.microsoft.com/office/powerpoint/2010/main" val="950931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Arhitektura klijentske strane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 smtClean="0"/>
              <a:t>Angular servisi – Admin servis, User servis, Student servis</a:t>
            </a:r>
          </a:p>
          <a:p>
            <a:r>
              <a:rPr lang="sr-Latn-RS" dirty="0" smtClean="0"/>
              <a:t>App komponenta</a:t>
            </a:r>
          </a:p>
          <a:p>
            <a:r>
              <a:rPr lang="sr-Latn-RS" dirty="0" smtClean="0"/>
              <a:t>Start komponenta</a:t>
            </a:r>
          </a:p>
          <a:p>
            <a:r>
              <a:rPr lang="sr-Latn-RS" dirty="0" smtClean="0"/>
              <a:t>TopBar komponenta</a:t>
            </a:r>
          </a:p>
          <a:p>
            <a:r>
              <a:rPr lang="sr-Latn-RS" dirty="0" smtClean="0"/>
              <a:t>Modal komponenta</a:t>
            </a:r>
          </a:p>
          <a:p>
            <a:r>
              <a:rPr lang="sr-Latn-RS" dirty="0" smtClean="0"/>
              <a:t>TeacherConfirm komponenta</a:t>
            </a:r>
          </a:p>
          <a:p>
            <a:r>
              <a:rPr lang="sr-Latn-RS" dirty="0" smtClean="0"/>
              <a:t>UserLogin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UserIndex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UserFormular komponenta</a:t>
            </a:r>
          </a:p>
          <a:p>
            <a:r>
              <a:rPr lang="sr-Latn-RS" dirty="0"/>
              <a:t>StudentIndex komponenta</a:t>
            </a:r>
          </a:p>
          <a:p>
            <a:r>
              <a:rPr lang="sr-Latn-RS" dirty="0"/>
              <a:t>StudentMain komponenta</a:t>
            </a:r>
          </a:p>
          <a:p>
            <a:r>
              <a:rPr lang="sr-Latn-RS" dirty="0"/>
              <a:t>ChooseProgram komponenta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03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Arhitektura klijentske strane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Zamena komponenta</a:t>
            </a:r>
          </a:p>
          <a:p>
            <a:r>
              <a:rPr lang="sr-Latn-RS" dirty="0"/>
              <a:t>ZamenaView </a:t>
            </a:r>
            <a:r>
              <a:rPr lang="sr-Latn-RS" dirty="0" smtClean="0"/>
              <a:t>komponenta</a:t>
            </a:r>
          </a:p>
          <a:p>
            <a:r>
              <a:rPr lang="sr-Latn-RS" dirty="0" smtClean="0"/>
              <a:t>AdminMain komponenta</a:t>
            </a:r>
            <a:endParaRPr lang="sr-Latn-RS" dirty="0"/>
          </a:p>
          <a:p>
            <a:r>
              <a:rPr lang="sr-Latn-RS" dirty="0" smtClean="0"/>
              <a:t>AdminFormulari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AdminDepartmani komponenta</a:t>
            </a:r>
          </a:p>
          <a:p>
            <a:r>
              <a:rPr lang="sr-Latn-RS" dirty="0" smtClean="0"/>
              <a:t>AdminKorisnici komponenta</a:t>
            </a:r>
          </a:p>
          <a:p>
            <a:r>
              <a:rPr lang="sr-Latn-RS" dirty="0" smtClean="0"/>
              <a:t>AdminNastavnici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AdminStudenti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AdminPredmetiDomaci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AdminPredmetiStrani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AdminProgramiDomaci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AdminProgramiStrani </a:t>
            </a:r>
            <a:r>
              <a:rPr lang="sr-Latn-RS" dirty="0"/>
              <a:t>komponenta</a:t>
            </a:r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04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Odabrane tehnologije – Spring 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Pruža Java programerima platformu za razvijanje automatski konfigurabilnih aplikacija</a:t>
            </a:r>
          </a:p>
          <a:p>
            <a:r>
              <a:rPr lang="sr-Latn-RS" dirty="0"/>
              <a:t>B</a:t>
            </a:r>
            <a:r>
              <a:rPr lang="en-US" dirty="0" err="1"/>
              <a:t>rzo</a:t>
            </a:r>
            <a:r>
              <a:rPr lang="en-US" dirty="0"/>
              <a:t> i </a:t>
            </a:r>
            <a:r>
              <a:rPr lang="en-US" dirty="0" err="1"/>
              <a:t>efikasno</a:t>
            </a:r>
            <a:r>
              <a:rPr lang="en-US" dirty="0"/>
              <a:t> </a:t>
            </a:r>
            <a:r>
              <a:rPr lang="sr-Latn-RS" dirty="0"/>
              <a:t>razvijanje </a:t>
            </a:r>
            <a:r>
              <a:rPr lang="en-US" dirty="0" err="1"/>
              <a:t>aplikacije</a:t>
            </a:r>
            <a:r>
              <a:rPr lang="en-US" dirty="0"/>
              <a:t>, </a:t>
            </a:r>
            <a:r>
              <a:rPr lang="en-US" dirty="0" err="1"/>
              <a:t>bez</a:t>
            </a:r>
            <a:r>
              <a:rPr lang="en-US" dirty="0"/>
              <a:t> </a:t>
            </a:r>
            <a:r>
              <a:rPr lang="en-US" dirty="0" err="1"/>
              <a:t>gubljenja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pripremu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i </a:t>
            </a:r>
            <a:r>
              <a:rPr lang="en-US" dirty="0" err="1"/>
              <a:t>konfigurisanje</a:t>
            </a:r>
            <a:endParaRPr lang="en-US" dirty="0"/>
          </a:p>
          <a:p>
            <a:r>
              <a:rPr lang="en-US" dirty="0"/>
              <a:t>Spring Boot </a:t>
            </a:r>
            <a:r>
              <a:rPr lang="en-US" dirty="0" err="1"/>
              <a:t>dolazi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 smtClean="0"/>
              <a:t>zavisnosti</a:t>
            </a:r>
            <a:r>
              <a:rPr lang="sr-Latn-RS" dirty="0" smtClean="0"/>
              <a:t> </a:t>
            </a:r>
            <a:r>
              <a:rPr lang="sr-Latn-RS" i="1" dirty="0" smtClean="0"/>
              <a:t>(dependencies)</a:t>
            </a:r>
            <a:r>
              <a:rPr lang="en-US" dirty="0" smtClean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da se </a:t>
            </a:r>
            <a:r>
              <a:rPr lang="en-US" dirty="0" err="1"/>
              <a:t>uključe</a:t>
            </a:r>
            <a:r>
              <a:rPr lang="en-US" dirty="0"/>
              <a:t> u </a:t>
            </a:r>
            <a:r>
              <a:rPr lang="en-US" dirty="0" err="1" smtClean="0"/>
              <a:t>aplikaciju</a:t>
            </a:r>
            <a:endParaRPr lang="en-US" dirty="0" smtClean="0"/>
          </a:p>
          <a:p>
            <a:r>
              <a:rPr lang="en-US" dirty="0" err="1" smtClean="0"/>
              <a:t>Lako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uči</a:t>
            </a:r>
            <a:r>
              <a:rPr lang="en-US" dirty="0"/>
              <a:t>, i </a:t>
            </a:r>
            <a:r>
              <a:rPr lang="en-US" dirty="0" err="1"/>
              <a:t>društvo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je </a:t>
            </a:r>
            <a:r>
              <a:rPr lang="en-US" dirty="0" err="1"/>
              <a:t>veliko</a:t>
            </a:r>
            <a:r>
              <a:rPr lang="en-US" dirty="0"/>
              <a:t> i </a:t>
            </a:r>
            <a:r>
              <a:rPr lang="en-US" dirty="0" err="1"/>
              <a:t>pruža</a:t>
            </a:r>
            <a:r>
              <a:rPr lang="en-US" dirty="0"/>
              <a:t> </a:t>
            </a:r>
            <a:r>
              <a:rPr lang="en-US" dirty="0" err="1"/>
              <a:t>dobru</a:t>
            </a:r>
            <a:r>
              <a:rPr lang="en-US" dirty="0"/>
              <a:t> </a:t>
            </a:r>
            <a:r>
              <a:rPr lang="en-US" dirty="0" err="1"/>
              <a:t>podršku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probleme</a:t>
            </a:r>
            <a:r>
              <a:rPr lang="en-US" dirty="0" smtClean="0"/>
              <a:t>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javljaju</a:t>
            </a:r>
            <a:r>
              <a:rPr lang="en-US" dirty="0"/>
              <a:t> u </a:t>
            </a:r>
            <a:r>
              <a:rPr lang="en-US" dirty="0" err="1"/>
              <a:t>razvoju</a:t>
            </a:r>
            <a:r>
              <a:rPr lang="en-US" dirty="0"/>
              <a:t> </a:t>
            </a:r>
            <a:r>
              <a:rPr lang="en-US" dirty="0" err="1" smtClean="0"/>
              <a:t>aplikacija</a:t>
            </a:r>
            <a:endParaRPr lang="en-US" dirty="0" smtClean="0"/>
          </a:p>
          <a:p>
            <a:r>
              <a:rPr lang="sr-Latn-RS" dirty="0"/>
              <a:t>Neki od dodatnih benefita korišćenja Spring </a:t>
            </a:r>
            <a:r>
              <a:rPr lang="sr-Latn-RS" dirty="0" smtClean="0"/>
              <a:t>Boot-a: </a:t>
            </a:r>
            <a:r>
              <a:rPr lang="sr-Latn-RS" dirty="0"/>
              <a:t>smanjenje vremena razvoja aplikacija i povećanje produktivnosti razvojnog tima, omogućuje automatsku konfiguraciju svih komponenti, smanjenje repetitivnog koda, zatim dolazi sa ugrađenim HTTP serverima kao što su Tomcat ili Jetty i nudi veliki broj dodataka koji omogućuju povezivanje sa drugim sistemima, kao što je MySQL baza podataka, ElasticSearch, ActiveMQ,...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56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Odabrane tehnologije – </a:t>
            </a:r>
            <a:r>
              <a:rPr lang="sr-Latn-RS" dirty="0" smtClean="0"/>
              <a:t>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Besplatna</a:t>
            </a:r>
            <a:r>
              <a:rPr lang="en-US" dirty="0" smtClean="0"/>
              <a:t> </a:t>
            </a:r>
            <a:r>
              <a:rPr lang="en-US" dirty="0" err="1"/>
              <a:t>relaciona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podatka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klijent</a:t>
            </a:r>
            <a:r>
              <a:rPr lang="en-US" dirty="0"/>
              <a:t>-server </a:t>
            </a:r>
            <a:r>
              <a:rPr lang="en-US" dirty="0" err="1" smtClean="0"/>
              <a:t>modelom</a:t>
            </a:r>
            <a:endParaRPr lang="en-US" dirty="0" smtClean="0"/>
          </a:p>
          <a:p>
            <a:r>
              <a:rPr lang="sr-Latn-RS" dirty="0"/>
              <a:t>Podaci </a:t>
            </a:r>
            <a:r>
              <a:rPr lang="sr-Latn-RS" dirty="0" smtClean="0"/>
              <a:t>su</a:t>
            </a:r>
            <a:r>
              <a:rPr lang="en-US" dirty="0" smtClean="0"/>
              <a:t> </a:t>
            </a:r>
            <a:r>
              <a:rPr lang="sr-Latn-RS" dirty="0" smtClean="0"/>
              <a:t>strukturirani </a:t>
            </a:r>
            <a:r>
              <a:rPr lang="sr-Latn-RS" dirty="0"/>
              <a:t>i organizovani po tabelama koje mogu biti međusobno </a:t>
            </a:r>
            <a:r>
              <a:rPr lang="sr-Latn-RS" dirty="0" smtClean="0"/>
              <a:t>povezane</a:t>
            </a:r>
            <a:endParaRPr lang="en-US" dirty="0" smtClean="0"/>
          </a:p>
          <a:p>
            <a:r>
              <a:rPr lang="sr-Latn-RS" dirty="0"/>
              <a:t>Za komunikaciju sa bazom se koristi domenski specifičan jezik pod nazivom SQL (Structured Query Language</a:t>
            </a:r>
            <a:r>
              <a:rPr lang="sr-Latn-RS" dirty="0" smtClean="0"/>
              <a:t>)</a:t>
            </a:r>
            <a:r>
              <a:rPr lang="en-US" dirty="0" smtClean="0"/>
              <a:t> - </a:t>
            </a:r>
            <a:r>
              <a:rPr lang="en-US" dirty="0"/>
              <a:t>j</a:t>
            </a:r>
            <a:r>
              <a:rPr lang="sr-Latn-RS" dirty="0" smtClean="0"/>
              <a:t>edan </a:t>
            </a:r>
            <a:r>
              <a:rPr lang="sr-Latn-RS" dirty="0"/>
              <a:t>ili više uređaja (klijenata) uspostavlja konekciju sa serverom i svaki od njih može da uputi zahtev za pristup podacima ka </a:t>
            </a:r>
            <a:r>
              <a:rPr lang="sr-Latn-RS" dirty="0" smtClean="0"/>
              <a:t>serveru</a:t>
            </a:r>
            <a:endParaRPr lang="en-US" dirty="0" smtClean="0"/>
          </a:p>
          <a:p>
            <a:r>
              <a:rPr lang="sr-Latn-RS" dirty="0"/>
              <a:t>MySQL je jedna od najpopularnijih opcija kada su u pitanju relacione baze, nalazi se na drugom mestu odmah iza Oracle </a:t>
            </a:r>
            <a:r>
              <a:rPr lang="sr-Latn-RS" dirty="0" smtClean="0"/>
              <a:t>baz</a:t>
            </a:r>
            <a:r>
              <a:rPr lang="en-US" dirty="0" smtClean="0"/>
              <a:t>a</a:t>
            </a:r>
          </a:p>
          <a:p>
            <a:r>
              <a:rPr lang="sr-Latn-RS" dirty="0"/>
              <a:t>Razlozi su sledeći: </a:t>
            </a:r>
            <a:r>
              <a:rPr lang="sr-Latn-RS" dirty="0" smtClean="0"/>
              <a:t>fleksibilnost </a:t>
            </a:r>
            <a:r>
              <a:rPr lang="sr-Latn-RS" dirty="0"/>
              <a:t>i lakoća </a:t>
            </a:r>
            <a:r>
              <a:rPr lang="sr-Latn-RS" dirty="0" smtClean="0"/>
              <a:t>upotrebe</a:t>
            </a:r>
            <a:r>
              <a:rPr lang="en-US" dirty="0" smtClean="0"/>
              <a:t>, </a:t>
            </a:r>
            <a:r>
              <a:rPr lang="sr-Latn-RS" dirty="0"/>
              <a:t>, predstavlja industrijski </a:t>
            </a:r>
            <a:r>
              <a:rPr lang="sr-Latn-RS" dirty="0" smtClean="0"/>
              <a:t>standard</a:t>
            </a:r>
            <a:r>
              <a:rPr lang="en-US" dirty="0" smtClean="0"/>
              <a:t>, </a:t>
            </a:r>
            <a:r>
              <a:rPr lang="en-US" dirty="0" err="1" smtClean="0"/>
              <a:t>optimizovanost</a:t>
            </a:r>
            <a:r>
              <a:rPr lang="en-US" dirty="0" smtClean="0"/>
              <a:t>, </a:t>
            </a:r>
            <a:r>
              <a:rPr lang="en-US" dirty="0" err="1" smtClean="0"/>
              <a:t>bezbednost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959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Odabrane tehnologije – </a:t>
            </a:r>
            <a:r>
              <a:rPr lang="sr-Latn-RS" dirty="0" smtClean="0"/>
              <a:t>Angular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6730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Radni</a:t>
            </a:r>
            <a:r>
              <a:rPr lang="en-US" dirty="0" smtClean="0"/>
              <a:t> </a:t>
            </a:r>
            <a:r>
              <a:rPr lang="sr-Latn-RS" dirty="0" smtClean="0"/>
              <a:t>okvir </a:t>
            </a:r>
            <a:r>
              <a:rPr lang="sr-Latn-RS" dirty="0"/>
              <a:t>napisan u JavaScript-u, jednoj od najpopularnijih tehnologija za pisanje </a:t>
            </a:r>
            <a:r>
              <a:rPr lang="sr-Latn-RS" dirty="0" smtClean="0"/>
              <a:t>klijentskog </a:t>
            </a:r>
            <a:r>
              <a:rPr lang="sr-Latn-RS" dirty="0"/>
              <a:t>koda web </a:t>
            </a:r>
            <a:r>
              <a:rPr lang="sr-Latn-RS" dirty="0" smtClean="0"/>
              <a:t>aplikacija</a:t>
            </a:r>
            <a:endParaRPr lang="en-US" dirty="0" smtClean="0"/>
          </a:p>
          <a:p>
            <a:r>
              <a:rPr lang="en-US" dirty="0" smtClean="0"/>
              <a:t>Angular je </a:t>
            </a:r>
            <a:r>
              <a:rPr lang="sr-Latn-RS" dirty="0"/>
              <a:t>radni okvir koji </a:t>
            </a:r>
            <a:r>
              <a:rPr lang="en-US" dirty="0" err="1" smtClean="0"/>
              <a:t>razdvaja</a:t>
            </a:r>
            <a:r>
              <a:rPr lang="en-US" dirty="0" smtClean="0"/>
              <a:t> </a:t>
            </a:r>
            <a:r>
              <a:rPr lang="sr-Latn-RS" dirty="0" smtClean="0"/>
              <a:t>logiku </a:t>
            </a:r>
            <a:r>
              <a:rPr lang="sr-Latn-RS" dirty="0"/>
              <a:t>aplikacije od manipulacije grafičkim komponentama – ovaj šablon se zove </a:t>
            </a:r>
            <a:r>
              <a:rPr lang="sr-Latn-RS" i="1" dirty="0" smtClean="0"/>
              <a:t>model-view</a:t>
            </a:r>
            <a:r>
              <a:rPr lang="en-US" i="1" dirty="0" smtClean="0"/>
              <a:t>-</a:t>
            </a:r>
            <a:r>
              <a:rPr lang="sr-Latn-RS" i="1" dirty="0" smtClean="0"/>
              <a:t>controller</a:t>
            </a:r>
            <a:endParaRPr lang="en-US" dirty="0"/>
          </a:p>
          <a:p>
            <a:r>
              <a:rPr lang="en-US" dirty="0" smtClean="0"/>
              <a:t>M</a:t>
            </a:r>
            <a:r>
              <a:rPr lang="sr-Latn-RS" dirty="0" smtClean="0"/>
              <a:t>odel</a:t>
            </a:r>
            <a:r>
              <a:rPr lang="en-US" dirty="0" smtClean="0"/>
              <a:t> </a:t>
            </a:r>
            <a:r>
              <a:rPr lang="sr-Latn-RS" dirty="0" smtClean="0"/>
              <a:t>prestavlja </a:t>
            </a:r>
            <a:r>
              <a:rPr lang="sr-Latn-RS" dirty="0"/>
              <a:t>podatke, </a:t>
            </a:r>
            <a:r>
              <a:rPr lang="sr-Latn-RS" dirty="0" smtClean="0"/>
              <a:t>pogled </a:t>
            </a:r>
            <a:r>
              <a:rPr lang="sr-Latn-RS" dirty="0"/>
              <a:t>(</a:t>
            </a:r>
            <a:r>
              <a:rPr lang="sr-Latn-RS" i="1" dirty="0" smtClean="0"/>
              <a:t>view</a:t>
            </a:r>
            <a:r>
              <a:rPr lang="sr-Latn-RS" dirty="0" smtClean="0"/>
              <a:t>)</a:t>
            </a:r>
            <a:r>
              <a:rPr lang="en-US" dirty="0" smtClean="0"/>
              <a:t> </a:t>
            </a:r>
            <a:r>
              <a:rPr lang="sr-Latn-RS" dirty="0" smtClean="0"/>
              <a:t>predstavlja </a:t>
            </a:r>
            <a:r>
              <a:rPr lang="sr-Latn-RS" dirty="0"/>
              <a:t>grafički prikaz podatka i akcija koje se nad njima mogu izvršavati, i kontroler (</a:t>
            </a:r>
            <a:r>
              <a:rPr lang="sr-Latn-RS" i="1" dirty="0"/>
              <a:t>controller</a:t>
            </a:r>
            <a:r>
              <a:rPr lang="sr-Latn-RS" dirty="0"/>
              <a:t>), koji je zadužen za logiku aplikacije i interpretaciju korisničkih </a:t>
            </a:r>
            <a:r>
              <a:rPr lang="sr-Latn-RS" dirty="0" smtClean="0"/>
              <a:t>akcija</a:t>
            </a:r>
            <a:endParaRPr lang="en-US" dirty="0" smtClean="0"/>
          </a:p>
          <a:p>
            <a:r>
              <a:rPr lang="en-US" dirty="0" smtClean="0"/>
              <a:t>K</a:t>
            </a:r>
            <a:r>
              <a:rPr lang="sr-Latn-RS" dirty="0" smtClean="0"/>
              <a:t>arakteristično </a:t>
            </a:r>
            <a:r>
              <a:rPr lang="sr-Latn-RS" dirty="0"/>
              <a:t>za Angular je dinamičko osvežavanje stranica aplikacije, koje je omogućeno vezivanjem podataka (</a:t>
            </a:r>
            <a:r>
              <a:rPr lang="sr-Latn-RS" i="1" dirty="0"/>
              <a:t>data binding</a:t>
            </a:r>
            <a:r>
              <a:rPr lang="sr-Latn-RS" dirty="0" smtClean="0"/>
              <a:t>)</a:t>
            </a:r>
            <a:endParaRPr lang="en-US" dirty="0" smtClean="0"/>
          </a:p>
          <a:p>
            <a:r>
              <a:rPr lang="en-US" dirty="0" err="1" smtClean="0"/>
              <a:t>Postoji</a:t>
            </a:r>
            <a:r>
              <a:rPr lang="en-US" dirty="0" smtClean="0"/>
              <a:t> </a:t>
            </a:r>
            <a:r>
              <a:rPr lang="sr-Latn-RS" dirty="0" smtClean="0"/>
              <a:t>mogućnost </a:t>
            </a:r>
            <a:r>
              <a:rPr lang="sr-Latn-RS" dirty="0"/>
              <a:t>kreiranja novih grafičkih komponenti od strane </a:t>
            </a:r>
            <a:r>
              <a:rPr lang="sr-Latn-RS" dirty="0" smtClean="0"/>
              <a:t>programera</a:t>
            </a:r>
            <a:endParaRPr lang="en-US" dirty="0" smtClean="0"/>
          </a:p>
          <a:p>
            <a:r>
              <a:rPr lang="en-US" dirty="0" err="1" smtClean="0"/>
              <a:t>Stekao</a:t>
            </a:r>
            <a:r>
              <a:rPr lang="en-US" dirty="0" smtClean="0"/>
              <a:t> je </a:t>
            </a:r>
            <a:r>
              <a:rPr lang="en-US" dirty="0" err="1" smtClean="0"/>
              <a:t>veliku</a:t>
            </a:r>
            <a:r>
              <a:rPr lang="en-US" dirty="0" smtClean="0"/>
              <a:t> </a:t>
            </a:r>
            <a:r>
              <a:rPr lang="en-US" dirty="0" err="1" smtClean="0"/>
              <a:t>popularnost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slede</a:t>
            </a:r>
            <a:r>
              <a:rPr lang="sr-Latn-RS" dirty="0" smtClean="0"/>
              <a:t>ćih razloga: </a:t>
            </a:r>
            <a:r>
              <a:rPr lang="sr-Latn-RS" dirty="0"/>
              <a:t>predstavlja poboljšani </a:t>
            </a:r>
            <a:r>
              <a:rPr lang="sr-Latn-RS" dirty="0" smtClean="0"/>
              <a:t>JavaScript, postoje </a:t>
            </a:r>
            <a:r>
              <a:rPr lang="sr-Latn-RS" dirty="0"/>
              <a:t>dizajn šabloni za </a:t>
            </a:r>
            <a:r>
              <a:rPr lang="sr-Latn-RS" dirty="0" smtClean="0"/>
              <a:t>održivost, </a:t>
            </a:r>
            <a:r>
              <a:rPr lang="sr-Latn-RS" dirty="0"/>
              <a:t>razdvojenost </a:t>
            </a:r>
            <a:r>
              <a:rPr lang="sr-Latn-RS" dirty="0" smtClean="0"/>
              <a:t>komponenti, testiranje </a:t>
            </a:r>
            <a:r>
              <a:rPr lang="sr-Latn-RS" dirty="0"/>
              <a:t>je </a:t>
            </a:r>
            <a:r>
              <a:rPr lang="sr-Latn-RS" dirty="0" smtClean="0"/>
              <a:t>lako i aktivno se održava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F89568-3D3D-4283-94DF-E5787645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Struktura sistema baziranih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E3CC67-A6E0-48DB-84AC-ACC1E5D1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List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baz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specifičnu</a:t>
            </a:r>
            <a:r>
              <a:rPr lang="en-US" dirty="0"/>
              <a:t> </a:t>
            </a:r>
            <a:r>
              <a:rPr lang="en-US" dirty="0" err="1"/>
              <a:t>vrstu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sr-Latn-RS" dirty="0"/>
              <a:t>. Pravila su obično u IF-THEN formatu: ako je uslov zadovoljen, izvrši akciju</a:t>
            </a:r>
          </a:p>
          <a:p>
            <a:r>
              <a:rPr lang="sr-Latn-RS" dirty="0"/>
              <a:t>Mo</a:t>
            </a:r>
            <a:r>
              <a:rPr lang="en-US" dirty="0" err="1"/>
              <a:t>dul</a:t>
            </a:r>
            <a:r>
              <a:rPr lang="en-US" dirty="0"/>
              <a:t> za </a:t>
            </a:r>
            <a:r>
              <a:rPr lang="en-US" dirty="0" err="1"/>
              <a:t>zaključivanje</a:t>
            </a:r>
            <a:r>
              <a:rPr lang="en-US" dirty="0"/>
              <a:t> (</a:t>
            </a:r>
            <a:r>
              <a:rPr lang="en-US" dirty="0" err="1"/>
              <a:t>rezoner</a:t>
            </a:r>
            <a:r>
              <a:rPr lang="en-US" dirty="0"/>
              <a:t>),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vrši</a:t>
            </a:r>
            <a:r>
              <a:rPr lang="en-US" dirty="0"/>
              <a:t> </a:t>
            </a:r>
            <a:r>
              <a:rPr lang="en-US" dirty="0" err="1"/>
              <a:t>zaključivanje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ulaznih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sr-Latn-RS" dirty="0"/>
              <a:t>, u 3 koraka: podudaranje (provera zadovoljenosti uslova), razrešenje konflikta (određivanje redosleda izvršavanja) i akcija (izvršavanje)</a:t>
            </a:r>
          </a:p>
          <a:p>
            <a:r>
              <a:rPr lang="en-US" dirty="0"/>
              <a:t>Modul za </a:t>
            </a:r>
            <a:r>
              <a:rPr lang="en-US" dirty="0" err="1"/>
              <a:t>obrazlaganje</a:t>
            </a:r>
            <a:r>
              <a:rPr lang="en-US" dirty="0"/>
              <a:t>,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objašnjava</a:t>
            </a:r>
            <a:r>
              <a:rPr lang="en-US" dirty="0"/>
              <a:t> </a:t>
            </a:r>
            <a:r>
              <a:rPr lang="en-US" dirty="0" err="1"/>
              <a:t>rezonovanje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krajnjem</a:t>
            </a:r>
            <a:r>
              <a:rPr lang="en-US" dirty="0"/>
              <a:t> </a:t>
            </a:r>
            <a:r>
              <a:rPr lang="en-US" dirty="0" err="1"/>
              <a:t>korisniku</a:t>
            </a:r>
            <a:r>
              <a:rPr lang="sr-Latn-RS" dirty="0"/>
              <a:t> – treba da objasni kako i zašto je došao do nekog zaključka</a:t>
            </a:r>
          </a:p>
          <a:p>
            <a:r>
              <a:rPr lang="en-US" dirty="0" err="1"/>
              <a:t>Privr</a:t>
            </a:r>
            <a:r>
              <a:rPr lang="sr-Latn-RS" dirty="0"/>
              <a:t>e</a:t>
            </a:r>
            <a:r>
              <a:rPr lang="en-US" dirty="0"/>
              <a:t>men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radn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memorij</a:t>
            </a:r>
            <a:r>
              <a:rPr lang="sr-Latn-RS" dirty="0"/>
              <a:t>a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činjenice</a:t>
            </a:r>
            <a:r>
              <a:rPr lang="en-US" dirty="0"/>
              <a:t> </a:t>
            </a:r>
            <a:endParaRPr lang="sr-Latn-RS" dirty="0"/>
          </a:p>
          <a:p>
            <a:r>
              <a:rPr lang="sr-Latn-RS" dirty="0"/>
              <a:t>K</a:t>
            </a:r>
            <a:r>
              <a:rPr lang="en-US" dirty="0" err="1"/>
              <a:t>orisnički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sr-Latn-RS" dirty="0"/>
              <a:t>- </a:t>
            </a:r>
            <a:r>
              <a:rPr lang="en-US" dirty="0"/>
              <a:t>za </a:t>
            </a:r>
            <a:r>
              <a:rPr lang="en-US" dirty="0" err="1"/>
              <a:t>slanje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primanje</a:t>
            </a:r>
            <a:r>
              <a:rPr lang="en-US" dirty="0"/>
              <a:t> </a:t>
            </a:r>
            <a:r>
              <a:rPr lang="en-US" dirty="0" err="1"/>
              <a:t>ulaznih</a:t>
            </a:r>
            <a:r>
              <a:rPr lang="en-US" dirty="0"/>
              <a:t>/</a:t>
            </a:r>
            <a:r>
              <a:rPr lang="en-US" dirty="0" err="1"/>
              <a:t>izlaznih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komunikaciju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korisnikom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60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Arhitektura</a:t>
            </a:r>
            <a:r>
              <a:rPr lang="en-US" dirty="0" smtClean="0"/>
              <a:t> </a:t>
            </a:r>
            <a:r>
              <a:rPr lang="en-US" dirty="0" err="1" smtClean="0"/>
              <a:t>Angulara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7" y="1477736"/>
            <a:ext cx="9388929" cy="4580163"/>
          </a:xfrm>
        </p:spPr>
      </p:pic>
    </p:spTree>
    <p:extLst>
      <p:ext uri="{BB962C8B-B14F-4D97-AF65-F5344CB8AC3E}">
        <p14:creationId xmlns:p14="http://schemas.microsoft.com/office/powerpoint/2010/main" val="3599234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Implementacija i slučajevi korišćenja -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8461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Student u aplikaciji može da kreira formular za studiranje u inostranstvu, da pregleda postojeći formular, ili da poništi postojeći </a:t>
            </a:r>
            <a:r>
              <a:rPr lang="sr-Latn-RS" dirty="0" smtClean="0"/>
              <a:t>formular</a:t>
            </a:r>
          </a:p>
          <a:p>
            <a:r>
              <a:rPr lang="sr-Latn-RS" dirty="0"/>
              <a:t>Student na početku vidi formu u koju unosi svoj broj indeksa, i ukoliko je on validan, biće preusmeren na stranicu gde može da vidi svoje </a:t>
            </a:r>
            <a:r>
              <a:rPr lang="sr-Latn-RS" dirty="0" smtClean="0"/>
              <a:t>podatke </a:t>
            </a:r>
            <a:r>
              <a:rPr lang="sr-Latn-RS" dirty="0"/>
              <a:t>i dugme na koje može da klikne da bi popunio </a:t>
            </a:r>
            <a:r>
              <a:rPr lang="sr-Latn-RS" dirty="0" smtClean="0"/>
              <a:t>formular</a:t>
            </a:r>
          </a:p>
          <a:p>
            <a:r>
              <a:rPr lang="sr-Latn-RS" dirty="0"/>
              <a:t>Ukoliko student već ima formular, klik na ovo dugme će ga preusmeriti na stranicu gde može da vidi detalje o svom aktivnom </a:t>
            </a:r>
            <a:r>
              <a:rPr lang="sr-Latn-RS" dirty="0" smtClean="0"/>
              <a:t>formularu</a:t>
            </a:r>
          </a:p>
          <a:p>
            <a:r>
              <a:rPr lang="sr-Latn-RS" dirty="0"/>
              <a:t>Na ovoj stranici se takođe nalazi dugme za poništavanje formulara, i klikom na ovo dugme se formular briše iz baze podataka i student može da napravi novi </a:t>
            </a:r>
            <a:r>
              <a:rPr lang="sr-Latn-RS" dirty="0" smtClean="0"/>
              <a:t>formular</a:t>
            </a:r>
          </a:p>
          <a:p>
            <a:r>
              <a:rPr lang="sr-Latn-RS" dirty="0"/>
              <a:t>Nakon što student klikne na dugme za kreiranje formulara biće preusmeren na jednostavnu formu gde treba da izabere strani studijski program na kom želi da </a:t>
            </a:r>
            <a:r>
              <a:rPr lang="sr-Latn-RS" dirty="0" smtClean="0"/>
              <a:t>studira; </a:t>
            </a:r>
            <a:r>
              <a:rPr lang="sr-Latn-RS" dirty="0"/>
              <a:t>i</a:t>
            </a:r>
            <a:r>
              <a:rPr lang="sr-Latn-RS" dirty="0" smtClean="0"/>
              <a:t>zbor </a:t>
            </a:r>
            <a:r>
              <a:rPr lang="sr-Latn-RS" dirty="0"/>
              <a:t>stranih predmeta u zamenama će direktno zavisiti od odabira stranog studijskog </a:t>
            </a:r>
            <a:r>
              <a:rPr lang="sr-Latn-RS" dirty="0" smtClean="0"/>
              <a:t>programa</a:t>
            </a:r>
          </a:p>
          <a:p>
            <a:r>
              <a:rPr lang="sr-Latn-RS" dirty="0" smtClean="0"/>
              <a:t>Forma za odabir zamena </a:t>
            </a:r>
            <a:r>
              <a:rPr lang="sr-Latn-RS" dirty="0"/>
              <a:t>je prikazana tabelarno i postoji jedna kolona gde se bira predmet sa domaćeg fakulteta koji će biti zamenjen </a:t>
            </a:r>
            <a:r>
              <a:rPr lang="sr-Latn-RS" dirty="0" smtClean="0"/>
              <a:t>i </a:t>
            </a:r>
            <a:r>
              <a:rPr lang="sr-Latn-RS" dirty="0"/>
              <a:t>jedna kolona gde se bira predmet sa stranog fakulteta koji će student slušati umesto odgovarajućeg domaćeg </a:t>
            </a:r>
            <a:r>
              <a:rPr lang="sr-Latn-RS" dirty="0" smtClean="0"/>
              <a:t>predmeta - ovaj </a:t>
            </a:r>
            <a:r>
              <a:rPr lang="sr-Latn-RS" dirty="0"/>
              <a:t>par čini jednu zamenu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26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4983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Nakon što je popunio sve zamene, student prosleđuje formular ka serverskoj strani, gde se aktiviraju pravila koja ga </a:t>
            </a:r>
            <a:r>
              <a:rPr lang="sr-Latn-RS" dirty="0" smtClean="0"/>
              <a:t>validiraju</a:t>
            </a:r>
          </a:p>
          <a:p>
            <a:r>
              <a:rPr lang="sr-Latn-RS" dirty="0"/>
              <a:t>Formular se ubacuje u radnu memoriju Drools-a, i postoje dva </a:t>
            </a:r>
            <a:r>
              <a:rPr lang="sr-Latn-RS" dirty="0" smtClean="0"/>
              <a:t>pravila - jedno </a:t>
            </a:r>
            <a:r>
              <a:rPr lang="sr-Latn-RS" dirty="0"/>
              <a:t>proverava ukupan broj ESPB bodova svih odabranih domaćih predmeta </a:t>
            </a:r>
            <a:r>
              <a:rPr lang="sr-Latn-RS" dirty="0" smtClean="0"/>
              <a:t>(minimum 10 </a:t>
            </a:r>
            <a:r>
              <a:rPr lang="sr-Latn-RS" dirty="0"/>
              <a:t>ESPB bodova), </a:t>
            </a:r>
            <a:r>
              <a:rPr lang="sr-Latn-RS" dirty="0" smtClean="0"/>
              <a:t>a </a:t>
            </a:r>
            <a:r>
              <a:rPr lang="sr-Latn-RS" dirty="0"/>
              <a:t>drugo koje proverava validnost svake zamene – odnosno, da li je broj ESPB bodova stranog predmeta veći ili jednak ESPB bodovima domaćeg </a:t>
            </a:r>
            <a:r>
              <a:rPr lang="sr-Latn-RS" dirty="0" smtClean="0"/>
              <a:t>predmeta</a:t>
            </a:r>
          </a:p>
          <a:p>
            <a:r>
              <a:rPr lang="sr-Latn-RS" dirty="0"/>
              <a:t>Ukoliko je formular validan, student će biti obavešten o tome i biće sačuvan u bazi podataka </a:t>
            </a:r>
            <a:endParaRPr lang="sr-Latn-RS" dirty="0" smtClean="0"/>
          </a:p>
          <a:p>
            <a:r>
              <a:rPr lang="sr-Latn-RS" dirty="0"/>
              <a:t>Nakon provere, formular se uklanja iz radne memorije da bi se izbeglo njeno </a:t>
            </a:r>
            <a:r>
              <a:rPr lang="sr-Latn-RS" dirty="0" smtClean="0"/>
              <a:t>preopterećenje</a:t>
            </a:r>
          </a:p>
          <a:p>
            <a:r>
              <a:rPr lang="sr-Latn-RS" dirty="0"/>
              <a:t>Kad god se promeni status formulara ili zamene, student dobija obaveštenje na email – to podrazumeva odobrenje ili odbijanje od strane koordinatora departmana, predmetnog nastavnika i šefa studijskog </a:t>
            </a:r>
            <a:r>
              <a:rPr lang="sr-Latn-RS" dirty="0" smtClean="0"/>
              <a:t>programa</a:t>
            </a:r>
          </a:p>
          <a:p>
            <a:r>
              <a:rPr lang="sr-Latn-RS" dirty="0"/>
              <a:t>Nakon što su svi nastavnici dali odobrenja o zameni svojih predmeta, šef </a:t>
            </a:r>
            <a:r>
              <a:rPr lang="sr-Latn-RS" dirty="0" smtClean="0"/>
              <a:t>departmana daje finalnu potvrdu, </a:t>
            </a:r>
            <a:r>
              <a:rPr lang="sr-Latn-RS" dirty="0"/>
              <a:t>i studentu će na email stići obaveštenje sa potvrdom u vidu PDF-a u prilogu maila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64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Student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64" y="1616529"/>
            <a:ext cx="8686800" cy="4686300"/>
          </a:xfrm>
        </p:spPr>
      </p:pic>
    </p:spTree>
    <p:extLst>
      <p:ext uri="{BB962C8B-B14F-4D97-AF65-F5344CB8AC3E}">
        <p14:creationId xmlns:p14="http://schemas.microsoft.com/office/powerpoint/2010/main" val="2957938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i slučajevi korišćenja -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104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Postoji 5 REST operacija na serverskoj strani</a:t>
            </a:r>
          </a:p>
          <a:p>
            <a:pPr lvl="0"/>
            <a:r>
              <a:rPr lang="sr-Latn-RS" dirty="0"/>
              <a:t>POST /indexValidation – validacija unetog broja indeksa, ukoliko je validan i postoji u bazi, student se propušta na sledeću formu – početnu stranicu gde student vidi svoje podatke, a ukoliko nije ispisuje se poruka greške</a:t>
            </a:r>
            <a:endParaRPr lang="en-US" dirty="0"/>
          </a:p>
          <a:p>
            <a:pPr lvl="0"/>
            <a:r>
              <a:rPr lang="sr-Latn-RS" dirty="0"/>
              <a:t>POST /api/podloga – provera da li student već ima aktivan formular, ukoliko ima preusmerava se na stranicu za pregled aktivnog formulara, a ukoliko nema, preusmerava se na formu za kreiranje novog formulara gde se bira strani studijski program (pri čemu se lista raspoloživih stranih studijskih programa vraća u telu REST odgovora)</a:t>
            </a:r>
            <a:endParaRPr lang="en-US" dirty="0"/>
          </a:p>
          <a:p>
            <a:pPr lvl="0"/>
            <a:r>
              <a:rPr lang="sr-Latn-RS" dirty="0"/>
              <a:t>POST /api/podloga/straniProgram – potvrda odabranog stranog studijskog programa, u telu REST odgovora se vraćaju liste predmeta sa domaćeg studijskog programa i sa odabranog stranog studijskog programa</a:t>
            </a:r>
            <a:endParaRPr lang="en-US" dirty="0"/>
          </a:p>
          <a:p>
            <a:pPr lvl="0"/>
            <a:r>
              <a:rPr lang="sr-Latn-RS" dirty="0"/>
              <a:t>POST /api/podloga/{id}/zamene – provera validnosti prosleđenog formulara sa zamenama. Ukoliko je validan, zamene i formular se perzistiraju u bazi i student dobija informaciju da je formular validan, nakon čega on čeka potvrde od strane koordinatora departmana, nastavnika i šefa studijskog programa. Ukoliko nije validan, student dobija informaciju o tome i formular neće biti sačuvan u bazi sve dok ne bude validan.</a:t>
            </a:r>
            <a:endParaRPr lang="en-US" dirty="0"/>
          </a:p>
          <a:p>
            <a:pPr lvl="0"/>
            <a:r>
              <a:rPr lang="sr-Latn-RS" dirty="0"/>
              <a:t>DELETE /api/podloga/{id}/cancelForm – brisanje aktivnog formulara iz baze podataka, nakon čega student ponovo može da kreira svoj </a:t>
            </a:r>
            <a:r>
              <a:rPr lang="sr-Latn-RS" dirty="0" smtClean="0"/>
              <a:t>formular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1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Izvršavanje pravila – prvi korak </a:t>
            </a:r>
            <a:r>
              <a:rPr lang="sr-Latn-RS" dirty="0"/>
              <a:t>je da u radnu memoriju ubacimo listu zamena, i novokreirani objekat koji reprezentuje </a:t>
            </a:r>
            <a:r>
              <a:rPr lang="sr-Latn-RS" dirty="0" smtClean="0"/>
              <a:t>formular</a:t>
            </a:r>
          </a:p>
          <a:p>
            <a:r>
              <a:rPr lang="sr-Latn-RS" dirty="0"/>
              <a:t>U prvom pravilu uzimamo oba ova objekta, i proveravamo da li svaka zamena u listi ispunjava uslov da je broj ESPB bodova domaćeg predmeta manji ili jednak ESPB bodovima stranog </a:t>
            </a:r>
            <a:r>
              <a:rPr lang="sr-Latn-RS" dirty="0" smtClean="0"/>
              <a:t>predmeta</a:t>
            </a:r>
          </a:p>
          <a:p>
            <a:r>
              <a:rPr lang="sr-Latn-RS" dirty="0" smtClean="0"/>
              <a:t>Provera </a:t>
            </a:r>
            <a:r>
              <a:rPr lang="sr-Latn-RS" dirty="0"/>
              <a:t>se vrši tako što pravimo novu privremenu listu zamena koje ispunjavaju ovaj uslov i poredimo veličinu liste sa veličinom originalne liste – ukoliko su jednake, uslov je </a:t>
            </a:r>
            <a:r>
              <a:rPr lang="sr-Latn-RS" dirty="0" smtClean="0"/>
              <a:t>ispunjen</a:t>
            </a:r>
          </a:p>
          <a:p>
            <a:r>
              <a:rPr lang="sr-Latn-RS" dirty="0"/>
              <a:t>P</a:t>
            </a:r>
            <a:r>
              <a:rPr lang="sr-Latn-RS" dirty="0" smtClean="0"/>
              <a:t>roveravamo </a:t>
            </a:r>
            <a:r>
              <a:rPr lang="sr-Latn-RS" dirty="0"/>
              <a:t>drugi uslov, a to je ukupan broj ESPB bodova svih domaćih predmeta. Ukoliko je on veći od određene  vrednosti (u ovom slučaju 10), formular </a:t>
            </a:r>
            <a:r>
              <a:rPr lang="sr-Latn-RS" dirty="0" smtClean="0"/>
              <a:t>se označava kao validan i sačuvava se u bazi podataka</a:t>
            </a:r>
          </a:p>
          <a:p>
            <a:r>
              <a:rPr lang="sr-Latn-RS" dirty="0" smtClean="0"/>
              <a:t>Na kraju, izvršava </a:t>
            </a:r>
            <a:r>
              <a:rPr lang="sr-Latn-RS" dirty="0"/>
              <a:t>se drugo pravilo, koje čisti listu zamena i formular iz radne memorije, jer oni više tamo nisu potrebni, i na ovaj način se izbegava potencijalno preopterećenje memorije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07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Kod pravila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79" y="1420586"/>
            <a:ext cx="5151664" cy="520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330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Izgled interfejsa - Student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59379"/>
            <a:ext cx="7739489" cy="4617584"/>
          </a:xfrm>
        </p:spPr>
      </p:pic>
    </p:spTree>
    <p:extLst>
      <p:ext uri="{BB962C8B-B14F-4D97-AF65-F5344CB8AC3E}">
        <p14:creationId xmlns:p14="http://schemas.microsoft.com/office/powerpoint/2010/main" val="3262939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Izgled interfejsa - Student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02229"/>
            <a:ext cx="7739489" cy="4874078"/>
          </a:xfrm>
        </p:spPr>
      </p:pic>
    </p:spTree>
    <p:extLst>
      <p:ext uri="{BB962C8B-B14F-4D97-AF65-F5344CB8AC3E}">
        <p14:creationId xmlns:p14="http://schemas.microsoft.com/office/powerpoint/2010/main" val="106483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Izgled interfejsa - Student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51214"/>
            <a:ext cx="7739489" cy="4972050"/>
          </a:xfrm>
        </p:spPr>
      </p:pic>
    </p:spTree>
    <p:extLst>
      <p:ext uri="{BB962C8B-B14F-4D97-AF65-F5344CB8AC3E}">
        <p14:creationId xmlns:p14="http://schemas.microsoft.com/office/powerpoint/2010/main" val="155350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337B5-B172-4FD4-B5F9-AB3AF54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Struktura sistema baziranih na pravilima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1EB876F-34A3-48AC-871E-1D1BA8E20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1308465"/>
            <a:ext cx="9369287" cy="4868498"/>
          </a:xfrm>
        </p:spPr>
      </p:pic>
    </p:spTree>
    <p:extLst>
      <p:ext uri="{BB962C8B-B14F-4D97-AF65-F5344CB8AC3E}">
        <p14:creationId xmlns:p14="http://schemas.microsoft.com/office/powerpoint/2010/main" val="19201835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Izgled interfejsa - Student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02229"/>
            <a:ext cx="7739489" cy="4923064"/>
          </a:xfrm>
        </p:spPr>
      </p:pic>
    </p:spTree>
    <p:extLst>
      <p:ext uri="{BB962C8B-B14F-4D97-AF65-F5344CB8AC3E}">
        <p14:creationId xmlns:p14="http://schemas.microsoft.com/office/powerpoint/2010/main" val="2703756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</a:t>
            </a:r>
            <a:r>
              <a:rPr lang="sr-Latn-RS" dirty="0" smtClean="0"/>
              <a:t>– Korisnik i nastavnik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Postoje 3 vrste korisnika aplikacije: koordinator departmana, šef studijskog programa i </a:t>
            </a:r>
            <a:r>
              <a:rPr lang="sr-Latn-RS" dirty="0" smtClean="0"/>
              <a:t>nastavnik</a:t>
            </a:r>
          </a:p>
          <a:p>
            <a:r>
              <a:rPr lang="sr-Latn-RS" dirty="0"/>
              <a:t>Koordinator departmana daje odobrenja na nove formulare, ali samo u sklopu departmana za koji je on </a:t>
            </a:r>
            <a:r>
              <a:rPr lang="sr-Latn-RS" dirty="0" smtClean="0"/>
              <a:t>odgovoran</a:t>
            </a:r>
          </a:p>
          <a:p>
            <a:r>
              <a:rPr lang="sr-Latn-RS" dirty="0"/>
              <a:t>Da bi dao odobrenje, koordinator mora da se uloguje na sistem sa svojim kredencijalima, nakon čega on vidi listu svih novih formulara koji čekaju potvrdu sa njegove </a:t>
            </a:r>
            <a:r>
              <a:rPr lang="sr-Latn-RS" dirty="0" smtClean="0"/>
              <a:t>strane</a:t>
            </a:r>
          </a:p>
          <a:p>
            <a:r>
              <a:rPr lang="sr-Latn-RS" dirty="0"/>
              <a:t>Koordinator može da odobri ili odbije novi </a:t>
            </a:r>
            <a:r>
              <a:rPr lang="sr-Latn-RS" dirty="0" smtClean="0"/>
              <a:t>formular</a:t>
            </a:r>
            <a:endParaRPr lang="sr-Latn-RS" dirty="0"/>
          </a:p>
          <a:p>
            <a:r>
              <a:rPr lang="sr-Latn-RS" dirty="0"/>
              <a:t>Ukoliko odbije, student će dobiti informaciju na mejl o tome i on potom može da obriše taj formular i napravi </a:t>
            </a:r>
            <a:r>
              <a:rPr lang="sr-Latn-RS" dirty="0" smtClean="0"/>
              <a:t>novi</a:t>
            </a:r>
          </a:p>
          <a:p>
            <a:r>
              <a:rPr lang="sr-Latn-RS" dirty="0"/>
              <a:t>Ukoliko koordinator da odobrenje, student se o tome izveštava na email, i takođe se šalju mejlovi svim predmetnim nastavnicima čiji su predmeti izabrani za menjanje u tom formularu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– Korisnik i nastavnik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Šef studijskog programa daje odobrenja na formulare koji su odobreni od strane koordinatora i svih predmetnih nastavnika čiji se predmeti menjaju u sklopu tih </a:t>
            </a:r>
            <a:r>
              <a:rPr lang="sr-Latn-RS" dirty="0" smtClean="0"/>
              <a:t>formulara</a:t>
            </a:r>
          </a:p>
          <a:p>
            <a:r>
              <a:rPr lang="sr-Latn-RS" dirty="0"/>
              <a:t>Šef vidi samo one formulare koji se tiču studijskog programa za koji je on </a:t>
            </a:r>
            <a:r>
              <a:rPr lang="sr-Latn-RS" dirty="0" smtClean="0"/>
              <a:t>odgovoran</a:t>
            </a:r>
          </a:p>
          <a:p>
            <a:r>
              <a:rPr lang="sr-Latn-RS" dirty="0"/>
              <a:t>Da bi dao odobrenje, šef  mora da se uloguje na sistem sa svojim kredencijalima, nakon čega on vidi listu svih formulara koji čekaju potvrdu sa njegove </a:t>
            </a:r>
            <a:r>
              <a:rPr lang="sr-Latn-RS" dirty="0" smtClean="0"/>
              <a:t>strane</a:t>
            </a:r>
          </a:p>
          <a:p>
            <a:r>
              <a:rPr lang="sr-Latn-RS" dirty="0"/>
              <a:t>Šef  može da odobri ili odbije </a:t>
            </a:r>
            <a:r>
              <a:rPr lang="sr-Latn-RS" dirty="0" smtClean="0"/>
              <a:t>formular</a:t>
            </a:r>
          </a:p>
          <a:p>
            <a:r>
              <a:rPr lang="sr-Latn-RS" dirty="0"/>
              <a:t>Ukoliko odbije, student će dobiti informaciju na mejl o tome i on potom može da obriše taj formular i napravi </a:t>
            </a:r>
            <a:r>
              <a:rPr lang="sr-Latn-RS" dirty="0" smtClean="0"/>
              <a:t>novi</a:t>
            </a:r>
          </a:p>
          <a:p>
            <a:r>
              <a:rPr lang="sr-Latn-RS" dirty="0"/>
              <a:t>Ukoliko šef da odobrenje, student se o tome izveštava na email, i u prilogu maila se šalje PDF potvrda o validnom </a:t>
            </a:r>
            <a:r>
              <a:rPr lang="sr-Latn-RS" dirty="0" smtClean="0"/>
              <a:t>formularu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15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– Korisnik i nastavnik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Nastavnik daje odobrenja na zamene u sklopu formulara, ali samo za one domaće predmete na kojima </a:t>
            </a:r>
            <a:r>
              <a:rPr lang="sr-Latn-RS" dirty="0" smtClean="0"/>
              <a:t>predaje</a:t>
            </a:r>
          </a:p>
          <a:p>
            <a:r>
              <a:rPr lang="sr-Latn-RS" dirty="0"/>
              <a:t>Nastavnik se za razliku od ostalih korisnika ne loguje na sistem – po odobrenju koordinatora, njemu u mailu stiže link do forme na kojoj on može da da svoje odobrenje za odgovarajuću </a:t>
            </a:r>
            <a:r>
              <a:rPr lang="sr-Latn-RS" dirty="0" smtClean="0"/>
              <a:t>zamenu</a:t>
            </a:r>
          </a:p>
          <a:p>
            <a:r>
              <a:rPr lang="sr-Latn-RS" dirty="0"/>
              <a:t>Nakon što odobri ili odbije zamenu, student se o tome obaveštava na </a:t>
            </a:r>
            <a:r>
              <a:rPr lang="sr-Latn-RS" dirty="0" smtClean="0"/>
              <a:t>mail</a:t>
            </a:r>
          </a:p>
          <a:p>
            <a:r>
              <a:rPr lang="sr-Latn-RS" dirty="0" smtClean="0"/>
              <a:t>Ukoliko </a:t>
            </a:r>
            <a:r>
              <a:rPr lang="sr-Latn-RS" dirty="0"/>
              <a:t>nastavnik ne da odobrenje ili odbijanje u roku od 3 dana, zamena se smatra odobrenom i ona se automatski odobrava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91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– Korisnik i nastavnik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35" y="1796143"/>
            <a:ext cx="4800600" cy="29881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421" y="5037364"/>
            <a:ext cx="4655080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05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– Korisnik i nastavnik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Sve REST operacije koje se tiču koordinatora i šefa (i administratora) su obezbeđene uz pomoć Spring Security-ja, i to na dva načina: proverava se da li su kredencijali validni, i proverava se da li je uloga </a:t>
            </a:r>
            <a:r>
              <a:rPr lang="sr-Latn-RS" dirty="0" smtClean="0"/>
              <a:t>odgovarajuća</a:t>
            </a:r>
          </a:p>
          <a:p>
            <a:r>
              <a:rPr lang="sr-Latn-RS" dirty="0" smtClean="0"/>
              <a:t>Znači </a:t>
            </a:r>
            <a:r>
              <a:rPr lang="sr-Latn-RS" dirty="0"/>
              <a:t>da na primer, koordinator ne može da izvrši operaciju koja je predviđena za šefa ili administratora</a:t>
            </a:r>
            <a:endParaRPr lang="sr-Latn-RS" dirty="0" smtClean="0"/>
          </a:p>
          <a:p>
            <a:r>
              <a:rPr lang="sr-Latn-RS" dirty="0"/>
              <a:t>Uloga i kredencijali se proveravaju iz autorizacionog tokena, koji se šalje sa klijentske strane uz svaki zahtev, a token se dobija nakon što se korisnik uspešno uloguje na 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7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– Korisnik i nastavnik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r-Latn-RS" dirty="0" smtClean="0"/>
              <a:t>Postoji 5 REST operacija sa serverske strane</a:t>
            </a:r>
          </a:p>
          <a:p>
            <a:pPr lvl="0"/>
            <a:r>
              <a:rPr lang="sr-Latn-RS" dirty="0"/>
              <a:t>POST /login – logovanje korisnika, ukoliko su prosleđeni kredencijali validni, korisnik se propušta na narednu formu i vraća se autorizacioni token koji se koristi u svim narednim zahtevima, a ukoliko nisu korisnik dobija informaciju o neuspešnom logovanju</a:t>
            </a:r>
            <a:endParaRPr lang="en-US" dirty="0"/>
          </a:p>
          <a:p>
            <a:pPr lvl="0"/>
            <a:r>
              <a:rPr lang="sr-Latn-RS" dirty="0"/>
              <a:t>POST /api/formulari – vraća listu relevantnih formulara: koordinatoru se vraća lista novih formulara bez odobrenja, a šefu se vraća lista formulara odobrenih od strane svih nastavnika</a:t>
            </a:r>
            <a:endParaRPr lang="en-US" dirty="0"/>
          </a:p>
          <a:p>
            <a:pPr lvl="0"/>
            <a:r>
              <a:rPr lang="sr-Latn-RS" dirty="0"/>
              <a:t>PUT /api/formulari/{id}/koordinatorConfirm – odgovor koordinatora na novi formular: ukoliko je potvrdio šalju se mejlovi svim predmetnim nastavnicima sa linkovima, kao i obaveštenje studentu na mail. Ukoliko je odbio, samo student dobija obaveštenje o tome preko maila. Odgovor koordinatora se potom perzistira u bazi</a:t>
            </a:r>
            <a:endParaRPr lang="en-US" dirty="0"/>
          </a:p>
          <a:p>
            <a:pPr lvl="0"/>
            <a:r>
              <a:rPr lang="sr-Latn-RS" dirty="0"/>
              <a:t>PUT /api/formulari/{id}/sefConfirm – odgovor šefa na formular sa svim potvrdama: ukoliko je potvrdio, šalje se mail studentu sa PDF-om u prilogu, sa formama za potpisivanje i listom svih zamena. Ukoliko je odbio, student dobija obaveštenje o tome preko maila. Odgovor šefa se potom perzistira u bazi</a:t>
            </a:r>
            <a:endParaRPr lang="en-US" dirty="0"/>
          </a:p>
          <a:p>
            <a:pPr lvl="0"/>
            <a:r>
              <a:rPr lang="sr-Latn-RS" dirty="0"/>
              <a:t>GET /api/formulari/{formular}/zamene/{zamena}/{uuid}/{odgovor} – odgovor nastavnika na zamenu: nakon što da odgovor student se o tome obaveštava na mail. UUID u linku predstavlja jedinstveni token (koji se generiše pri kreiranju formulara i čuva u bazi) bez kog zamena ne može da se potvrdi. Validan token se prosleđuje u okviru linka u nastavnikovom emailu – na ovaj način je link obezbeđen od neautorizovanog pristupa. Ukoliko nastavnik ne da odgovor u roku od 3 dana, zamena se automatski odobrava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22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Izgled interfejsa – Korisnik i nastavnik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494064"/>
            <a:ext cx="7739489" cy="4874079"/>
          </a:xfrm>
        </p:spPr>
      </p:pic>
    </p:spTree>
    <p:extLst>
      <p:ext uri="{BB962C8B-B14F-4D97-AF65-F5344CB8AC3E}">
        <p14:creationId xmlns:p14="http://schemas.microsoft.com/office/powerpoint/2010/main" val="250823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Izgled interfejsa – Korisnik i nastavnik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59379"/>
            <a:ext cx="7739489" cy="4996542"/>
          </a:xfrm>
        </p:spPr>
      </p:pic>
    </p:spTree>
    <p:extLst>
      <p:ext uri="{BB962C8B-B14F-4D97-AF65-F5344CB8AC3E}">
        <p14:creationId xmlns:p14="http://schemas.microsoft.com/office/powerpoint/2010/main" val="2186118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Izgled interfejsa – Korisnik i nastavnik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26721"/>
            <a:ext cx="7739489" cy="4898572"/>
          </a:xfrm>
        </p:spPr>
      </p:pic>
    </p:spTree>
    <p:extLst>
      <p:ext uri="{BB962C8B-B14F-4D97-AF65-F5344CB8AC3E}">
        <p14:creationId xmlns:p14="http://schemas.microsoft.com/office/powerpoint/2010/main" val="203277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E2C529-3ECD-4090-8AE5-D5E22EEA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</a:t>
            </a:r>
            <a:r>
              <a:rPr lang="sr-Latn-RS" dirty="0"/>
              <a:t>ženjerstvo znanja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48B90D-7DBE-485E-BA9D-DF9F27631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Ključni</a:t>
            </a:r>
            <a:r>
              <a:rPr lang="en-US" dirty="0"/>
              <a:t> </a:t>
            </a:r>
            <a:r>
              <a:rPr lang="en-US" dirty="0" err="1"/>
              <a:t>ljudi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uključeni</a:t>
            </a:r>
            <a:r>
              <a:rPr lang="en-US" dirty="0"/>
              <a:t> u </a:t>
            </a:r>
            <a:r>
              <a:rPr lang="en-US" dirty="0" err="1"/>
              <a:t>razvijanje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inženjer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, </a:t>
            </a:r>
            <a:r>
              <a:rPr lang="en-US" dirty="0" err="1"/>
              <a:t>ekspert</a:t>
            </a:r>
            <a:r>
              <a:rPr lang="en-US" dirty="0"/>
              <a:t> za </a:t>
            </a:r>
            <a:r>
              <a:rPr lang="en-US" dirty="0" err="1"/>
              <a:t>domen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krajnji</a:t>
            </a:r>
            <a:r>
              <a:rPr lang="en-US" dirty="0"/>
              <a:t> </a:t>
            </a:r>
            <a:r>
              <a:rPr lang="en-US" dirty="0" err="1"/>
              <a:t>korisnik</a:t>
            </a:r>
            <a:endParaRPr lang="sr-Latn-RS" dirty="0"/>
          </a:p>
          <a:p>
            <a:r>
              <a:rPr lang="sr-Latn-RS" dirty="0"/>
              <a:t>Inženjer znanja prikuplja generalne informacije o domenu problema i konsultuje se sa domenskim ekspertom kako bi se rešili problemi oko dizajna</a:t>
            </a:r>
          </a:p>
          <a:p>
            <a:r>
              <a:rPr lang="sr-Latn-RS" dirty="0"/>
              <a:t>B</a:t>
            </a:r>
            <a:r>
              <a:rPr lang="en-US" dirty="0" err="1"/>
              <a:t>ira</a:t>
            </a:r>
            <a:r>
              <a:rPr lang="en-US" dirty="0"/>
              <a:t> se </a:t>
            </a:r>
            <a:r>
              <a:rPr lang="en-US" dirty="0" err="1"/>
              <a:t>način</a:t>
            </a:r>
            <a:r>
              <a:rPr lang="en-US" dirty="0"/>
              <a:t> r</a:t>
            </a:r>
            <a:r>
              <a:rPr lang="sr-Latn-RS" dirty="0"/>
              <a:t>e</a:t>
            </a:r>
            <a:r>
              <a:rPr lang="en-US" dirty="0" err="1"/>
              <a:t>prezentacije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, </a:t>
            </a:r>
            <a:r>
              <a:rPr lang="en-US" dirty="0" err="1"/>
              <a:t>dizajn</a:t>
            </a:r>
            <a:r>
              <a:rPr lang="en-US" dirty="0"/>
              <a:t> </a:t>
            </a:r>
            <a:r>
              <a:rPr lang="en-US" dirty="0" err="1"/>
              <a:t>korisničkog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,</a:t>
            </a:r>
            <a:r>
              <a:rPr lang="sr-Latn-RS" dirty="0"/>
              <a:t>...</a:t>
            </a:r>
          </a:p>
          <a:p>
            <a:r>
              <a:rPr lang="sr-Latn-RS" dirty="0"/>
              <a:t>Inženjer znanja potom pravi prototip sistema, koji je u stanju da rešava probleme u malom poddomenu problema</a:t>
            </a:r>
          </a:p>
          <a:p>
            <a:r>
              <a:rPr lang="sr-Latn-RS" dirty="0"/>
              <a:t>Nakon toga inženjer znanja i domenski ekspert testiraju i dorađuju znanje i daju sistemu sve više problema za rešavanje, usput korigujući nedostatke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4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Izgled PDF-a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1485900"/>
            <a:ext cx="3690257" cy="4691063"/>
          </a:xfrm>
        </p:spPr>
      </p:pic>
    </p:spTree>
    <p:extLst>
      <p:ext uri="{BB962C8B-B14F-4D97-AF65-F5344CB8AC3E}">
        <p14:creationId xmlns:p14="http://schemas.microsoft.com/office/powerpoint/2010/main" val="556673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</a:t>
            </a:r>
            <a:r>
              <a:rPr lang="sr-Latn-RS" dirty="0" smtClean="0"/>
              <a:t>Administrator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Administrator sistema ima pravo pregledanja, kreiranja, modifikovanja i brisanja svih entiteta u </a:t>
            </a:r>
            <a:r>
              <a:rPr lang="sr-Latn-RS" dirty="0" smtClean="0"/>
              <a:t>sistemu</a:t>
            </a:r>
          </a:p>
          <a:p>
            <a:r>
              <a:rPr lang="sr-Latn-RS" dirty="0"/>
              <a:t>Postoje neka ograničenja, kao što je na primer, zabrana menjanja polja koja su primarni ključevi, ili brisanje entiteta koji u sklopu sebe imaju neke druge </a:t>
            </a:r>
            <a:r>
              <a:rPr lang="sr-Latn-RS" dirty="0" smtClean="0"/>
              <a:t>entitete (npr </a:t>
            </a:r>
            <a:r>
              <a:rPr lang="sr-Latn-RS" dirty="0"/>
              <a:t>brisanje departmana koji u sklopu sebe ima domaće studijske </a:t>
            </a:r>
            <a:r>
              <a:rPr lang="sr-Latn-RS" dirty="0" smtClean="0"/>
              <a:t>programe)</a:t>
            </a:r>
          </a:p>
          <a:p>
            <a:r>
              <a:rPr lang="sr-Latn-RS" dirty="0"/>
              <a:t>Lančano brisanje je omogućeno samo u slučaju formulara, gde kada se obriše formular brišu se i njegove zamene, i brisanje studenata, gde se brišu svi studentovi formulari nakon što je student obrisan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697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Administrator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72" y="1825624"/>
            <a:ext cx="5363936" cy="4918075"/>
          </a:xfrm>
        </p:spPr>
      </p:pic>
    </p:spTree>
    <p:extLst>
      <p:ext uri="{BB962C8B-B14F-4D97-AF65-F5344CB8AC3E}">
        <p14:creationId xmlns:p14="http://schemas.microsoft.com/office/powerpoint/2010/main" val="1872523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Administrator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7204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Postoje 4 REST operacije na serverskoj strani, za svaki entitet</a:t>
            </a:r>
          </a:p>
          <a:p>
            <a:pPr lvl="0"/>
            <a:r>
              <a:rPr lang="sr-Latn-RS" dirty="0"/>
              <a:t>GET /departmani – ova operacija vraća listu svih objekata tipa departman klijentskoj strani, gde se oni tabelarno prikazuju</a:t>
            </a:r>
            <a:endParaRPr lang="en-US" dirty="0"/>
          </a:p>
          <a:p>
            <a:pPr lvl="0"/>
            <a:r>
              <a:rPr lang="sr-Latn-RS" dirty="0"/>
              <a:t>POST /departmani – kreiranje novog departmana iz modalnog dijaloga sa klijentske strane.  U telu REST zahteva se sa klijentske strane prosleđuju podaci o novom departmanu (u JSON formatu) koji će biti kreiran – naziv i koordinator departmana, pri čemu je koordinator tipa korisnik. Ukoliko je sve validno, novi departman se </a:t>
            </a:r>
            <a:r>
              <a:rPr lang="sr-Latn-RS" dirty="0" smtClean="0"/>
              <a:t>perzistira</a:t>
            </a:r>
            <a:endParaRPr lang="en-US" dirty="0"/>
          </a:p>
          <a:p>
            <a:pPr lvl="0"/>
            <a:r>
              <a:rPr lang="sr-Latn-RS" dirty="0"/>
              <a:t>PUT /departmani/{id} – izmena postojećeg departmana iz modalnog dijaloga sa klijentske strane. U telu REST zahteva se sa klijentske strane prosleđuju podaci o izmenjenom departmanu, pri čemu primarni ključ ne može da se menja (u ovom slučaju je to polje naziv). Ukoliko je sve validno, izmenjeni departman se perzistira u </a:t>
            </a:r>
            <a:r>
              <a:rPr lang="sr-Latn-RS" dirty="0" smtClean="0"/>
              <a:t>bazi</a:t>
            </a:r>
            <a:endParaRPr lang="en-US" dirty="0"/>
          </a:p>
          <a:p>
            <a:pPr lvl="0"/>
            <a:r>
              <a:rPr lang="sr-Latn-RS" dirty="0"/>
              <a:t>DELETE /departmani/{id} – brisanje departmana, koje je onemogućeno ako u okviru departmana postoje studijski programi – onemogućeno je lančano brisanje. Ako departman nema studijske programe, brisanje je moguće</a:t>
            </a:r>
            <a:endParaRPr lang="en-US" dirty="0"/>
          </a:p>
          <a:p>
            <a:r>
              <a:rPr lang="sr-Latn-RS" dirty="0" smtClean="0"/>
              <a:t>Implementacija </a:t>
            </a:r>
            <a:r>
              <a:rPr lang="sr-Latn-RS" dirty="0"/>
              <a:t>je analogna za sve ostale entitete</a:t>
            </a:r>
            <a:r>
              <a:rPr lang="sr-Latn-R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950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Izgled interfejsa - </a:t>
            </a:r>
            <a:r>
              <a:rPr lang="sr-Latn-RS" dirty="0" smtClean="0"/>
              <a:t>Administrator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93" y="1673679"/>
            <a:ext cx="7674429" cy="4531177"/>
          </a:xfrm>
        </p:spPr>
      </p:pic>
    </p:spTree>
    <p:extLst>
      <p:ext uri="{BB962C8B-B14F-4D97-AF65-F5344CB8AC3E}">
        <p14:creationId xmlns:p14="http://schemas.microsoft.com/office/powerpoint/2010/main" val="21091271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Izgled interfejsa - Administrator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1" y="1592036"/>
            <a:ext cx="7764236" cy="4686300"/>
          </a:xfrm>
        </p:spPr>
      </p:pic>
    </p:spTree>
    <p:extLst>
      <p:ext uri="{BB962C8B-B14F-4D97-AF65-F5344CB8AC3E}">
        <p14:creationId xmlns:p14="http://schemas.microsoft.com/office/powerpoint/2010/main" val="33430394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Završna reč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 smtClean="0"/>
              <a:t>U radu je opisan istorijat sistema baziranih na pravilima i ekspertskih sistema, date su smernice kako i kada se oni koriste, njihova struktura i način rada koji su ilustrovani na konkretnim primerima</a:t>
            </a:r>
          </a:p>
          <a:p>
            <a:r>
              <a:rPr lang="sr-Latn-RS" dirty="0" smtClean="0"/>
              <a:t>Jezici za pravila se često koriste u sinergiji sa web aplikacijama, za rešavanje kompleksnih poslovnih problema, pa je ukratko objašnjena arhitektura web aplikacija, ciklus razvoja i održavanja, dobre prakse dizajna, bezbednost, kao i razlozi za njihovo korišćenje</a:t>
            </a:r>
          </a:p>
          <a:p>
            <a:r>
              <a:rPr lang="sr-Latn-RS" dirty="0" smtClean="0"/>
              <a:t>Detaljno je objašnjena arhitektura klijentske i serverske strane aplikacije </a:t>
            </a:r>
            <a:r>
              <a:rPr lang="sr-Latn-RS" dirty="0"/>
              <a:t>za studiranje u </a:t>
            </a:r>
            <a:r>
              <a:rPr lang="sr-Latn-RS" dirty="0" smtClean="0"/>
              <a:t>inostranstvu, uz kratak osvrt na korišćene tehnologije – Angular 8 i Spring Boot</a:t>
            </a:r>
          </a:p>
          <a:p>
            <a:r>
              <a:rPr lang="sr-Latn-RS" dirty="0" smtClean="0"/>
              <a:t>Pitanje da li je Drools adekvatan/potreban alat nije jednostavno, postoji dosta faktora koje treba uzeti u obzir</a:t>
            </a:r>
          </a:p>
          <a:p>
            <a:r>
              <a:rPr lang="sr-Latn-RS" dirty="0" smtClean="0"/>
              <a:t>Dalje istraživanje: eliminisati sistem potvrda, pravila sama dolaze do zaključka dali su zamene smislene?</a:t>
            </a:r>
          </a:p>
          <a:p>
            <a:pPr lvl="1">
              <a:buFont typeface="Courier New" pitchFamily="49" charset="0"/>
              <a:buChar char="o"/>
            </a:pPr>
            <a:r>
              <a:rPr lang="sr-Latn-RS" dirty="0" smtClean="0"/>
              <a:t>Na osnovu imena predmeta?</a:t>
            </a:r>
          </a:p>
          <a:p>
            <a:pPr lvl="1">
              <a:buFont typeface="Courier New" pitchFamily="49" charset="0"/>
              <a:buChar char="o"/>
            </a:pPr>
            <a:r>
              <a:rPr lang="sr-Latn-RS" dirty="0" smtClean="0"/>
              <a:t>Na osnovu specifikacije predmeta?</a:t>
            </a:r>
          </a:p>
        </p:txBody>
      </p:sp>
    </p:spTree>
    <p:extLst>
      <p:ext uri="{BB962C8B-B14F-4D97-AF65-F5344CB8AC3E}">
        <p14:creationId xmlns:p14="http://schemas.microsoft.com/office/powerpoint/2010/main" val="75087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F4E9C2-489B-467C-9DF7-AA5A1A9F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Strategije zaključivanja – ulančavanje unapred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08FADD-1366-4363-97AE-27236B2C5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P</a:t>
            </a:r>
            <a:r>
              <a:rPr lang="en-US" dirty="0" err="1"/>
              <a:t>očinje</a:t>
            </a:r>
            <a:r>
              <a:rPr lang="en-US" dirty="0"/>
              <a:t> se od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en-US" dirty="0" err="1"/>
              <a:t>činjenica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pomera</a:t>
            </a:r>
            <a:r>
              <a:rPr lang="en-US" dirty="0"/>
              <a:t> se </a:t>
            </a:r>
            <a:r>
              <a:rPr lang="en-US" dirty="0" err="1"/>
              <a:t>unapred</a:t>
            </a:r>
            <a:r>
              <a:rPr lang="en-US" dirty="0"/>
              <a:t> </a:t>
            </a:r>
            <a:r>
              <a:rPr lang="en-US" dirty="0" err="1"/>
              <a:t>primenom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činjenice</a:t>
            </a:r>
            <a:r>
              <a:rPr lang="en-US" dirty="0"/>
              <a:t>,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došli</a:t>
            </a:r>
            <a:r>
              <a:rPr lang="en-US" dirty="0"/>
              <a:t> do </a:t>
            </a:r>
            <a:r>
              <a:rPr lang="en-US" dirty="0" err="1"/>
              <a:t>novih</a:t>
            </a:r>
            <a:r>
              <a:rPr lang="en-US" dirty="0"/>
              <a:t> </a:t>
            </a:r>
            <a:r>
              <a:rPr lang="en-US" dirty="0" err="1"/>
              <a:t>činjenica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dok</a:t>
            </a:r>
            <a:r>
              <a:rPr lang="en-US" dirty="0"/>
              <a:t> ne </a:t>
            </a:r>
            <a:r>
              <a:rPr lang="en-US" dirty="0" err="1"/>
              <a:t>stignemo</a:t>
            </a:r>
            <a:r>
              <a:rPr lang="en-US" dirty="0"/>
              <a:t> do </a:t>
            </a:r>
            <a:r>
              <a:rPr lang="en-US" dirty="0" err="1"/>
              <a:t>cilja</a:t>
            </a:r>
            <a:r>
              <a:rPr lang="en-US" dirty="0"/>
              <a:t> </a:t>
            </a:r>
            <a:endParaRPr lang="sr-Latn-RS" dirty="0"/>
          </a:p>
          <a:p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ovoga</a:t>
            </a:r>
            <a:r>
              <a:rPr lang="en-US" dirty="0"/>
              <a:t> se ova </a:t>
            </a:r>
            <a:r>
              <a:rPr lang="en-US" dirty="0" err="1"/>
              <a:t>strategija</a:t>
            </a:r>
            <a:r>
              <a:rPr lang="en-US" dirty="0"/>
              <a:t>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zaključivanje</a:t>
            </a:r>
            <a:r>
              <a:rPr lang="en-US" dirty="0"/>
              <a:t> </a:t>
            </a:r>
            <a:r>
              <a:rPr lang="en-US" dirty="0" err="1"/>
              <a:t>vođeno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(data-driven),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odozdo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gore</a:t>
            </a:r>
            <a:endParaRPr lang="sr-Latn-RS" dirty="0"/>
          </a:p>
          <a:p>
            <a:r>
              <a:rPr lang="en-US" dirty="0" err="1"/>
              <a:t>Izvršavanjem</a:t>
            </a:r>
            <a:r>
              <a:rPr lang="en-US" dirty="0"/>
              <a:t> </a:t>
            </a:r>
            <a:r>
              <a:rPr lang="sr-Latn-RS" dirty="0"/>
              <a:t>akcija </a:t>
            </a:r>
            <a:r>
              <a:rPr lang="en-US" dirty="0"/>
              <a:t>za one </a:t>
            </a:r>
            <a:r>
              <a:rPr lang="sr-Latn-RS" dirty="0"/>
              <a:t>činjenice</a:t>
            </a:r>
            <a:r>
              <a:rPr lang="en-US" dirty="0"/>
              <a:t> </a:t>
            </a:r>
            <a:r>
              <a:rPr lang="en-US" dirty="0" err="1"/>
              <a:t>čije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leve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zadovoljene</a:t>
            </a:r>
            <a:r>
              <a:rPr lang="en-US" dirty="0"/>
              <a:t>, </a:t>
            </a:r>
            <a:r>
              <a:rPr lang="en-US" dirty="0" err="1"/>
              <a:t>dolazimo</a:t>
            </a:r>
            <a:r>
              <a:rPr lang="en-US" dirty="0"/>
              <a:t> do </a:t>
            </a:r>
            <a:r>
              <a:rPr lang="en-US" dirty="0" err="1"/>
              <a:t>zaključaka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da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došli</a:t>
            </a:r>
            <a:r>
              <a:rPr lang="en-US" dirty="0"/>
              <a:t> do </a:t>
            </a:r>
            <a:r>
              <a:rPr lang="en-US" dirty="0" err="1"/>
              <a:t>novih</a:t>
            </a:r>
            <a:r>
              <a:rPr lang="en-US" dirty="0"/>
              <a:t> </a:t>
            </a:r>
            <a:r>
              <a:rPr lang="en-US" dirty="0" err="1"/>
              <a:t>zaključaka</a:t>
            </a:r>
            <a:endParaRPr lang="sr-Latn-RS" dirty="0"/>
          </a:p>
          <a:p>
            <a:r>
              <a:rPr lang="en-US" dirty="0" err="1"/>
              <a:t>Pretraga</a:t>
            </a:r>
            <a:r>
              <a:rPr lang="en-US" dirty="0"/>
              <a:t> </a:t>
            </a:r>
            <a:r>
              <a:rPr lang="en-US" dirty="0" err="1"/>
              <a:t>prvi</a:t>
            </a:r>
            <a:r>
              <a:rPr lang="en-US" dirty="0"/>
              <a:t> u </a:t>
            </a:r>
            <a:r>
              <a:rPr lang="en-US" dirty="0" err="1"/>
              <a:t>širinu</a:t>
            </a:r>
            <a:r>
              <a:rPr lang="en-US" dirty="0"/>
              <a:t> – </a:t>
            </a:r>
            <a:r>
              <a:rPr lang="en-US" dirty="0" err="1"/>
              <a:t>pretraga</a:t>
            </a:r>
            <a:r>
              <a:rPr lang="en-US" dirty="0"/>
              <a:t> </a:t>
            </a:r>
            <a:r>
              <a:rPr lang="en-US" dirty="0" err="1"/>
              <a:t>počinje</a:t>
            </a:r>
            <a:r>
              <a:rPr lang="en-US" dirty="0"/>
              <a:t> od </a:t>
            </a:r>
            <a:r>
              <a:rPr lang="en-US" dirty="0" err="1"/>
              <a:t>korenskog</a:t>
            </a:r>
            <a:r>
              <a:rPr lang="en-US" dirty="0"/>
              <a:t> </a:t>
            </a:r>
            <a:r>
              <a:rPr lang="en-US" dirty="0" err="1"/>
              <a:t>elementa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pretražuje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susedne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grafu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istom</a:t>
            </a:r>
            <a:r>
              <a:rPr lang="en-US" dirty="0"/>
              <a:t> </a:t>
            </a:r>
            <a:r>
              <a:rPr lang="en-US" dirty="0" err="1"/>
              <a:t>nivou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, pre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krene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sledeći</a:t>
            </a:r>
            <a:r>
              <a:rPr lang="en-US" dirty="0"/>
              <a:t> </a:t>
            </a:r>
            <a:r>
              <a:rPr lang="en-US" dirty="0" err="1"/>
              <a:t>nivo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3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3C5605-49CC-4313-9AE6-904838A2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Strategije zaključivanja – ulančavanje unazad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68AA566-9B10-47E6-B0A1-19A50C2D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</a:t>
            </a:r>
            <a:r>
              <a:rPr lang="en-US" dirty="0" err="1"/>
              <a:t>očinje</a:t>
            </a:r>
            <a:r>
              <a:rPr lang="en-US" dirty="0"/>
              <a:t> se od </a:t>
            </a:r>
            <a:r>
              <a:rPr lang="en-US" dirty="0" err="1"/>
              <a:t>cilja</a:t>
            </a:r>
            <a:r>
              <a:rPr lang="en-US" dirty="0"/>
              <a:t> (</a:t>
            </a:r>
            <a:r>
              <a:rPr lang="en-US" dirty="0" err="1"/>
              <a:t>zaključka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ide se </a:t>
            </a:r>
            <a:r>
              <a:rPr lang="en-US" dirty="0" err="1"/>
              <a:t>unazad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/>
              <a:t>izvršavaju</a:t>
            </a:r>
            <a:r>
              <a:rPr lang="en-US" dirty="0"/>
              <a:t> se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se </a:t>
            </a:r>
            <a:r>
              <a:rPr lang="en-US" dirty="0" err="1"/>
              <a:t>dobile</a:t>
            </a:r>
            <a:r>
              <a:rPr lang="en-US" dirty="0"/>
              <a:t> </a:t>
            </a:r>
            <a:r>
              <a:rPr lang="en-US" dirty="0" err="1"/>
              <a:t>činjenice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podržavaju</a:t>
            </a:r>
            <a:r>
              <a:rPr lang="en-US" dirty="0"/>
              <a:t> </a:t>
            </a:r>
            <a:r>
              <a:rPr lang="en-US" dirty="0" err="1"/>
              <a:t>zaključak</a:t>
            </a:r>
            <a:endParaRPr lang="sr-Latn-RS" dirty="0"/>
          </a:p>
          <a:p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ovoga</a:t>
            </a:r>
            <a:r>
              <a:rPr lang="en-US" dirty="0"/>
              <a:t> se ova </a:t>
            </a:r>
            <a:r>
              <a:rPr lang="en-US" dirty="0" err="1"/>
              <a:t>strategija</a:t>
            </a:r>
            <a:r>
              <a:rPr lang="en-US" dirty="0"/>
              <a:t>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zaključivanje</a:t>
            </a:r>
            <a:r>
              <a:rPr lang="en-US" dirty="0"/>
              <a:t> </a:t>
            </a:r>
            <a:r>
              <a:rPr lang="en-US" dirty="0" err="1"/>
              <a:t>vođeno</a:t>
            </a:r>
            <a:r>
              <a:rPr lang="en-US" dirty="0"/>
              <a:t> </a:t>
            </a:r>
            <a:r>
              <a:rPr lang="en-US" dirty="0" err="1"/>
              <a:t>ciljem</a:t>
            </a:r>
            <a:r>
              <a:rPr lang="en-US" dirty="0"/>
              <a:t> (goal-driven),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odozgo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dole</a:t>
            </a:r>
            <a:endParaRPr lang="sr-Latn-RS" dirty="0"/>
          </a:p>
          <a:p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cilja</a:t>
            </a:r>
            <a:r>
              <a:rPr lang="en-US" dirty="0"/>
              <a:t> se </a:t>
            </a:r>
            <a:r>
              <a:rPr lang="en-US" dirty="0" err="1"/>
              <a:t>izvlače</a:t>
            </a:r>
            <a:r>
              <a:rPr lang="en-US" dirty="0"/>
              <a:t> </a:t>
            </a:r>
            <a:r>
              <a:rPr lang="en-US" dirty="0" err="1"/>
              <a:t>podciljevi</a:t>
            </a:r>
            <a:r>
              <a:rPr lang="en-US" dirty="0"/>
              <a:t> </a:t>
            </a:r>
            <a:r>
              <a:rPr lang="en-US" dirty="0" err="1"/>
              <a:t>dok</a:t>
            </a:r>
            <a:r>
              <a:rPr lang="en-US" dirty="0"/>
              <a:t> se ne </a:t>
            </a:r>
            <a:r>
              <a:rPr lang="en-US" dirty="0" err="1"/>
              <a:t>pronađu</a:t>
            </a:r>
            <a:r>
              <a:rPr lang="en-US" dirty="0"/>
              <a:t> </a:t>
            </a:r>
            <a:r>
              <a:rPr lang="en-US" dirty="0" err="1"/>
              <a:t>činjenice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podržavaju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podciljeve</a:t>
            </a:r>
            <a:r>
              <a:rPr lang="en-US" dirty="0"/>
              <a:t>, a </a:t>
            </a:r>
            <a:r>
              <a:rPr lang="en-US" dirty="0" err="1"/>
              <a:t>samim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cilj</a:t>
            </a:r>
            <a:endParaRPr lang="sr-Latn-RS" dirty="0"/>
          </a:p>
          <a:p>
            <a:r>
              <a:rPr lang="en-US" dirty="0" err="1"/>
              <a:t>Pretraga</a:t>
            </a:r>
            <a:r>
              <a:rPr lang="en-US" dirty="0"/>
              <a:t> </a:t>
            </a:r>
            <a:r>
              <a:rPr lang="en-US" dirty="0" err="1"/>
              <a:t>prvi</a:t>
            </a:r>
            <a:r>
              <a:rPr lang="en-US" dirty="0"/>
              <a:t> u </a:t>
            </a:r>
            <a:r>
              <a:rPr lang="en-US" dirty="0" err="1"/>
              <a:t>dubinu</a:t>
            </a:r>
            <a:r>
              <a:rPr lang="en-US" dirty="0"/>
              <a:t> – </a:t>
            </a:r>
            <a:r>
              <a:rPr lang="en-US" dirty="0" err="1"/>
              <a:t>pretraga</a:t>
            </a:r>
            <a:r>
              <a:rPr lang="en-US" dirty="0"/>
              <a:t> </a:t>
            </a:r>
            <a:r>
              <a:rPr lang="en-US" dirty="0" err="1"/>
              <a:t>počinje</a:t>
            </a:r>
            <a:r>
              <a:rPr lang="en-US" dirty="0"/>
              <a:t> od </a:t>
            </a:r>
            <a:r>
              <a:rPr lang="en-US" dirty="0" err="1"/>
              <a:t>korenskog</a:t>
            </a:r>
            <a:r>
              <a:rPr lang="en-US" dirty="0"/>
              <a:t> </a:t>
            </a:r>
            <a:r>
              <a:rPr lang="en-US" dirty="0" err="1"/>
              <a:t>elementa</a:t>
            </a:r>
            <a:r>
              <a:rPr lang="en-US" dirty="0"/>
              <a:t>, </a:t>
            </a:r>
            <a:r>
              <a:rPr lang="en-US" dirty="0" err="1"/>
              <a:t>pomera</a:t>
            </a:r>
            <a:r>
              <a:rPr lang="en-US" dirty="0"/>
              <a:t> se </a:t>
            </a:r>
            <a:r>
              <a:rPr lang="en-US" dirty="0" err="1"/>
              <a:t>dalje</a:t>
            </a:r>
            <a:r>
              <a:rPr lang="en-US" dirty="0"/>
              <a:t> za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ide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dublje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pre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se </a:t>
            </a:r>
            <a:r>
              <a:rPr lang="en-US" dirty="0" err="1"/>
              <a:t>vrati</a:t>
            </a:r>
            <a:r>
              <a:rPr lang="en-US" dirty="0"/>
              <a:t> za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unazad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pretraži</a:t>
            </a:r>
            <a:r>
              <a:rPr lang="en-US" dirty="0"/>
              <a:t> </a:t>
            </a:r>
            <a:r>
              <a:rPr lang="en-US" dirty="0" err="1"/>
              <a:t>susedni</a:t>
            </a:r>
            <a:r>
              <a:rPr lang="en-US" dirty="0"/>
              <a:t> </a:t>
            </a:r>
            <a:r>
              <a:rPr lang="en-US" dirty="0" err="1"/>
              <a:t>čvor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3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5484</Words>
  <Application>Microsoft Office PowerPoint</Application>
  <PresentationFormat>Custom</PresentationFormat>
  <Paragraphs>352</Paragraphs>
  <Slides>76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Rukovanje pravilima u poslovnim web aplikacijama</vt:lpstr>
      <vt:lpstr>Sistemi bazirani na pravilima i ekspertski sistemi</vt:lpstr>
      <vt:lpstr>Istorijat sistema baziranih na pravilima</vt:lpstr>
      <vt:lpstr>Istorijat sistema baziranih na pravilima</vt:lpstr>
      <vt:lpstr>Struktura sistema baziranih na pravilima</vt:lpstr>
      <vt:lpstr>Struktura sistema baziranih na pravilima</vt:lpstr>
      <vt:lpstr>Inženjerstvo znanja</vt:lpstr>
      <vt:lpstr>Strategije zaključivanja – ulančavanje unapred</vt:lpstr>
      <vt:lpstr>Strategije zaključivanja – ulančavanje unazad</vt:lpstr>
      <vt:lpstr>Pretraga prvi u dubinu i prvi u širinu</vt:lpstr>
      <vt:lpstr>Ulančavanje unapred</vt:lpstr>
      <vt:lpstr>Ulančavanje unazad</vt:lpstr>
      <vt:lpstr>Programski jezici bazirani na pravilima</vt:lpstr>
      <vt:lpstr>Prednosti sistema baziranih na pravilima</vt:lpstr>
      <vt:lpstr>Mane sistema baziranih na pravilima</vt:lpstr>
      <vt:lpstr>Kada koristiti sisteme bazirane na pravilima?</vt:lpstr>
      <vt:lpstr>Kada ne koristiti sisteme bazirane na pravilima?</vt:lpstr>
      <vt:lpstr>Programski jezik Drools</vt:lpstr>
      <vt:lpstr>Terminologija u Drools-u</vt:lpstr>
      <vt:lpstr>Struktura Drools-a</vt:lpstr>
      <vt:lpstr>Primer Drools pravila</vt:lpstr>
      <vt:lpstr>Rete algoritam</vt:lpstr>
      <vt:lpstr>Rete algoritam - primer</vt:lpstr>
      <vt:lpstr>Rete mreža</vt:lpstr>
      <vt:lpstr>Rete mreža - primer</vt:lpstr>
      <vt:lpstr>Rete mreža - primer</vt:lpstr>
      <vt:lpstr>Rete algoritam</vt:lpstr>
      <vt:lpstr>Rete algoritam – grafički prikaz</vt:lpstr>
      <vt:lpstr>Poslovne web aplikacije</vt:lpstr>
      <vt:lpstr>Redosled akcija u web aplikaciji</vt:lpstr>
      <vt:lpstr>Arhitektura web aplikacije</vt:lpstr>
      <vt:lpstr>Zašto se koriste web aplikacije?</vt:lpstr>
      <vt:lpstr>Razvoj poslovnih web aplikacija</vt:lpstr>
      <vt:lpstr>Koraci u razvoju web aplikacija</vt:lpstr>
      <vt:lpstr>Cloud servisi</vt:lpstr>
      <vt:lpstr>Ključni principi dizajna poslovnih web aplikacija</vt:lpstr>
      <vt:lpstr>Bezbednost poslovnih web aplikacija</vt:lpstr>
      <vt:lpstr>Arhitektura sistema</vt:lpstr>
      <vt:lpstr>Arhitektura sistema</vt:lpstr>
      <vt:lpstr>Arhitektura serverske strane</vt:lpstr>
      <vt:lpstr>Arhitektura serverske strane</vt:lpstr>
      <vt:lpstr>Arhitektura serverske strane</vt:lpstr>
      <vt:lpstr>Rukovanje pravilima</vt:lpstr>
      <vt:lpstr>Arhitektura klijentske strane</vt:lpstr>
      <vt:lpstr>Arhitektura klijentske strane</vt:lpstr>
      <vt:lpstr>Arhitektura klijentske strane</vt:lpstr>
      <vt:lpstr>Odabrane tehnologije – Spring Boot</vt:lpstr>
      <vt:lpstr>Odabrane tehnologije – MySQL</vt:lpstr>
      <vt:lpstr>Odabrane tehnologije – Angular 8</vt:lpstr>
      <vt:lpstr>Arhitektura Angulara</vt:lpstr>
      <vt:lpstr>Implementacija i slučajevi korišćenja - Student</vt:lpstr>
      <vt:lpstr>Implementacija i slučajevi korišćenja - Student</vt:lpstr>
      <vt:lpstr>Implementacija i slučajevi korišćenja - Student</vt:lpstr>
      <vt:lpstr>Implementacija i slučajevi korišćenja - Student</vt:lpstr>
      <vt:lpstr>Implementacija i slučajevi korišćenja - Student</vt:lpstr>
      <vt:lpstr>Kod pravila</vt:lpstr>
      <vt:lpstr>Izgled interfejsa - Student</vt:lpstr>
      <vt:lpstr>Izgled interfejsa - Student</vt:lpstr>
      <vt:lpstr>Izgled interfejsa - Student</vt:lpstr>
      <vt:lpstr>Izgled interfejsa - Student</vt:lpstr>
      <vt:lpstr>Implementacija i slučajevi korišćenja – Korisnik i nastavnik</vt:lpstr>
      <vt:lpstr>Implementacija i slučajevi korišćenja – Korisnik i nastavnik</vt:lpstr>
      <vt:lpstr>Implementacija i slučajevi korišćenja – Korisnik i nastavnik</vt:lpstr>
      <vt:lpstr>Implementacija i slučajevi korišćenja – Korisnik i nastavnik</vt:lpstr>
      <vt:lpstr>Implementacija i slučajevi korišćenja – Korisnik i nastavnik</vt:lpstr>
      <vt:lpstr>Implementacija i slučajevi korišćenja – Korisnik i nastavnik</vt:lpstr>
      <vt:lpstr>Izgled interfejsa – Korisnik i nastavnik</vt:lpstr>
      <vt:lpstr>Izgled interfejsa – Korisnik i nastavnik</vt:lpstr>
      <vt:lpstr>Izgled interfejsa – Korisnik i nastavnik</vt:lpstr>
      <vt:lpstr>Izgled PDF-a</vt:lpstr>
      <vt:lpstr>Implementacija i slučajevi korišćenja - Administrator</vt:lpstr>
      <vt:lpstr>Implementacija i slučajevi korišćenja - Administrator</vt:lpstr>
      <vt:lpstr>Implementacija i slučajevi korišćenja - Administrator</vt:lpstr>
      <vt:lpstr>Izgled interfejsa - Administrator</vt:lpstr>
      <vt:lpstr>Izgled interfejsa - Administrator</vt:lpstr>
      <vt:lpstr>Završna reč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Rukovanje pravilima u poslovnim web aplikacijama</dc:title>
  <dc:creator>Mile</dc:creator>
  <cp:lastModifiedBy>Windows User</cp:lastModifiedBy>
  <cp:revision>68</cp:revision>
  <dcterms:created xsi:type="dcterms:W3CDTF">2020-08-17T10:06:17Z</dcterms:created>
  <dcterms:modified xsi:type="dcterms:W3CDTF">2020-08-23T02:28:42Z</dcterms:modified>
</cp:coreProperties>
</file>